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3" r:id="rId2"/>
  </p:sldMasterIdLst>
  <p:notesMasterIdLst>
    <p:notesMasterId r:id="rId25"/>
  </p:notesMasterIdLst>
  <p:sldIdLst>
    <p:sldId id="256" r:id="rId3"/>
    <p:sldId id="267" r:id="rId4"/>
    <p:sldId id="266" r:id="rId5"/>
    <p:sldId id="280" r:id="rId6"/>
    <p:sldId id="317" r:id="rId7"/>
    <p:sldId id="276" r:id="rId8"/>
    <p:sldId id="330" r:id="rId9"/>
    <p:sldId id="309" r:id="rId10"/>
    <p:sldId id="319" r:id="rId11"/>
    <p:sldId id="320" r:id="rId12"/>
    <p:sldId id="277" r:id="rId13"/>
    <p:sldId id="268" r:id="rId14"/>
    <p:sldId id="331" r:id="rId15"/>
    <p:sldId id="312" r:id="rId16"/>
    <p:sldId id="313" r:id="rId17"/>
    <p:sldId id="314" r:id="rId18"/>
    <p:sldId id="321" r:id="rId19"/>
    <p:sldId id="327" r:id="rId20"/>
    <p:sldId id="328" r:id="rId21"/>
    <p:sldId id="329" r:id="rId22"/>
    <p:sldId id="278" r:id="rId23"/>
    <p:sldId id="261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 Napping" initials="mN" lastIdx="1" clrIdx="0">
    <p:extLst>
      <p:ext uri="{19B8F6BF-5375-455C-9EA6-DF929625EA0E}">
        <p15:presenceInfo xmlns:p15="http://schemas.microsoft.com/office/powerpoint/2012/main" userId="3068945cfb8e7d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159"/>
    <a:srgbClr val="303689"/>
    <a:srgbClr val="DA3C49"/>
    <a:srgbClr val="258A8F"/>
    <a:srgbClr val="67B1AA"/>
    <a:srgbClr val="79BAB4"/>
    <a:srgbClr val="66B5C9"/>
    <a:srgbClr val="235787"/>
    <a:srgbClr val="26A9E0"/>
    <a:srgbClr val="2A9C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95" d="100"/>
          <a:sy n="95" d="100"/>
        </p:scale>
        <p:origin x="104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2020/12/7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hyperlink" Target="http://www.officeplus.cn/Template/Home.shtml" TargetMode="Externa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148967" y="2418592"/>
            <a:ext cx="4388530" cy="558799"/>
          </a:xfrm>
        </p:spPr>
        <p:txBody>
          <a:bodyPr anchor="t" anchorCtr="0">
            <a:normAutofit/>
          </a:bodyPr>
          <a:lstStyle>
            <a:lvl1pPr marL="0" marR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rgbClr val="303689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  <a:p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148967" y="1130300"/>
            <a:ext cx="4388530" cy="1288292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148967" y="3341902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148967" y="3638173"/>
            <a:ext cx="438853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303689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47" name="Freeform 47"/>
          <p:cNvSpPr>
            <a:spLocks/>
          </p:cNvSpPr>
          <p:nvPr userDrawn="1"/>
        </p:nvSpPr>
        <p:spPr bwMode="auto">
          <a:xfrm>
            <a:off x="-1588" y="4826208"/>
            <a:ext cx="12206288" cy="2449512"/>
          </a:xfrm>
          <a:custGeom>
            <a:avLst/>
            <a:gdLst>
              <a:gd name="T0" fmla="*/ 7689 w 7689"/>
              <a:gd name="T1" fmla="*/ 1543 h 1543"/>
              <a:gd name="T2" fmla="*/ 7689 w 7689"/>
              <a:gd name="T3" fmla="*/ 1485 h 1543"/>
              <a:gd name="T4" fmla="*/ 4821 w 7689"/>
              <a:gd name="T5" fmla="*/ 568 h 1543"/>
              <a:gd name="T6" fmla="*/ 3065 w 7689"/>
              <a:gd name="T7" fmla="*/ 0 h 1543"/>
              <a:gd name="T8" fmla="*/ 582 w 7689"/>
              <a:gd name="T9" fmla="*/ 597 h 1543"/>
              <a:gd name="T10" fmla="*/ 0 w 7689"/>
              <a:gd name="T11" fmla="*/ 717 h 1543"/>
              <a:gd name="T12" fmla="*/ 0 w 7689"/>
              <a:gd name="T13" fmla="*/ 1543 h 1543"/>
              <a:gd name="T14" fmla="*/ 7689 w 7689"/>
              <a:gd name="T15" fmla="*/ 1543 h 1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9" h="1543">
                <a:moveTo>
                  <a:pt x="7689" y="1543"/>
                </a:moveTo>
                <a:lnTo>
                  <a:pt x="7689" y="1485"/>
                </a:lnTo>
                <a:lnTo>
                  <a:pt x="4821" y="568"/>
                </a:lnTo>
                <a:lnTo>
                  <a:pt x="3065" y="0"/>
                </a:lnTo>
                <a:lnTo>
                  <a:pt x="582" y="597"/>
                </a:lnTo>
                <a:lnTo>
                  <a:pt x="0" y="717"/>
                </a:lnTo>
                <a:lnTo>
                  <a:pt x="0" y="1543"/>
                </a:lnTo>
                <a:lnTo>
                  <a:pt x="7689" y="15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39590" y="2193006"/>
            <a:ext cx="5627192" cy="3520559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 flipH="1">
            <a:off x="1148967" y="5700865"/>
            <a:ext cx="9894066" cy="0"/>
          </a:xfrm>
          <a:prstGeom prst="line">
            <a:avLst/>
          </a:prstGeom>
          <a:ln>
            <a:solidFill>
              <a:srgbClr val="3036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E71CC84-193F-4D28-98D9-17F9952F968C}"/>
              </a:ext>
            </a:extLst>
          </p:cNvPr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23A9F197-1133-4CEE-860F-85366976D0AC}"/>
              </a:ext>
            </a:extLst>
          </p:cNvPr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A954438-2CEB-4119-883B-8B9196F98504}"/>
              </a:ext>
            </a:extLst>
          </p:cNvPr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CD1A364-B227-4CFB-9287-6198C6C0443B}"/>
              </a:ext>
            </a:extLst>
          </p:cNvPr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A6AD26-5781-4DAD-8C16-8C73B2C177AD}"/>
              </a:ext>
            </a:extLst>
          </p:cNvPr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2806FD0-33B9-40F1-B8F9-079524CA002C}"/>
              </a:ext>
            </a:extLst>
          </p:cNvPr>
          <p:cNvCxnSpPr>
            <a:cxnSpLocks/>
          </p:cNvCxnSpPr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59FFD7E-3944-43A3-A5DD-D8673483D044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76706F4-B20C-489C-ACB9-010EF43FEF70}"/>
              </a:ext>
            </a:extLst>
          </p:cNvPr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50F7A0F-4C8A-4DA1-8AA3-1810FF4E70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924" t="13924" r="13924" b="13924"/>
          <a:stretch/>
        </p:blipFill>
        <p:spPr>
          <a:xfrm>
            <a:off x="4705130" y="1673081"/>
            <a:ext cx="2743200" cy="27432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60AD2DE-F13F-4332-90AE-87C7001EAD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39" r="14439"/>
          <a:stretch/>
        </p:blipFill>
        <p:spPr>
          <a:xfrm>
            <a:off x="8519321" y="1673081"/>
            <a:ext cx="2743200" cy="2743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9418449-E7C2-4E37-8045-DD4782B125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80965" y="1673081"/>
            <a:ext cx="2743200" cy="27432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11A6D6-1DBD-4A10-8942-D3DDC4E182E9}"/>
              </a:ext>
            </a:extLst>
          </p:cNvPr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OneDrive</a:t>
            </a: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</a:t>
            </a:r>
            <a:endParaRPr lang="en-US" sz="20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274E825-3465-469E-BD06-097F250CA889}"/>
              </a:ext>
            </a:extLst>
          </p:cNvPr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微软听听文档 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EC4AC92-2800-4841-84A3-26E495F2D178}"/>
              </a:ext>
            </a:extLst>
          </p:cNvPr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「 微软小蜜 」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3D082CA-914B-42B8-A86E-16893B7234C9}"/>
              </a:ext>
            </a:extLst>
          </p:cNvPr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421E3BB-42AC-4DCD-9031-7215136A1844}"/>
              </a:ext>
            </a:extLst>
          </p:cNvPr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5"/>
            <a:extLst>
              <a:ext uri="{FF2B5EF4-FFF2-40B4-BE49-F238E27FC236}">
                <a16:creationId xmlns:a16="http://schemas.microsoft.com/office/drawing/2014/main" id="{46C855E7-2DCA-4970-A954-7CB7F69FADA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0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 userDrawn="1"/>
        </p:nvSpPr>
        <p:spPr>
          <a:xfrm>
            <a:off x="0" y="0"/>
            <a:ext cx="12192000" cy="2539717"/>
          </a:xfrm>
          <a:prstGeom prst="rect">
            <a:avLst/>
          </a:prstGeom>
          <a:solidFill>
            <a:srgbClr val="DA3C4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2492959"/>
            <a:ext cx="12192000" cy="442578"/>
          </a:xfrm>
          <a:prstGeom prst="rect">
            <a:avLst/>
          </a:prstGeom>
          <a:solidFill>
            <a:srgbClr val="303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682696" y="3271666"/>
            <a:ext cx="4546600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682696" y="1561343"/>
            <a:ext cx="453505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3866" y="562118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</a:t>
            </a:r>
            <a:r>
              <a:rPr lang="zh-CN" altLang="en-US" dirty="0"/>
              <a:t>；</a:t>
            </a:r>
            <a:r>
              <a:rPr lang="en-US" altLang="zh-CN" dirty="0" err="1"/>
              <a:t>islide</a:t>
            </a:r>
            <a:r>
              <a:rPr lang="zh-CN" altLang="en-US" dirty="0"/>
              <a:t>；</a:t>
            </a:r>
            <a:r>
              <a:rPr lang="en-US" altLang="zh-CN" dirty="0"/>
              <a:t>cc 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96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</a:t>
            </a:r>
            <a:r>
              <a:rPr lang="zh-CN" altLang="en-US" dirty="0"/>
              <a:t>；</a:t>
            </a:r>
            <a:r>
              <a:rPr lang="en-US" altLang="zh-CN" dirty="0" err="1"/>
              <a:t>islide</a:t>
            </a:r>
            <a:r>
              <a:rPr lang="zh-CN" altLang="en-US" dirty="0"/>
              <a:t>；</a:t>
            </a:r>
            <a:r>
              <a:rPr lang="en-US" altLang="zh-CN" dirty="0"/>
              <a:t>cc 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174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4137478" y="3040014"/>
            <a:ext cx="3917045" cy="1153597"/>
          </a:xfrm>
        </p:spPr>
        <p:txBody>
          <a:bodyPr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rgbClr val="303689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137477" y="4251833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137477" y="4567467"/>
            <a:ext cx="391704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600" smtClean="0">
                <a:solidFill>
                  <a:srgbClr val="303689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pic>
        <p:nvPicPr>
          <p:cNvPr id="43" name="图片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47632" y="1102592"/>
            <a:ext cx="3096737" cy="19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B43CCB-1998-4484-B269-9ACB654ACB71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F1532F4-AF97-400D-84E6-F00D2B3D3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7E11C8-4335-45B0-A270-313A25ABC6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15889-3ACE-4C91-970F-789D759EAC1E}"/>
              </a:ext>
            </a:extLst>
          </p:cNvPr>
          <p:cNvSpPr txBox="1"/>
          <p:nvPr userDrawn="1"/>
        </p:nvSpPr>
        <p:spPr>
          <a:xfrm>
            <a:off x="333477" y="6061002"/>
            <a:ext cx="3300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1；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选择“设计”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“变体”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“颜色”；</a:t>
            </a:r>
            <a:endParaRPr 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19D40D-978A-4E04-8450-F6DC61B85399}"/>
              </a:ext>
            </a:extLst>
          </p:cNvPr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2；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选择你喜欢的颜色搭配，模板一秒调整为你选颜色。</a:t>
            </a:r>
            <a:endParaRPr 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99860AF-0C43-4649-A586-85D19517B6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130A4D-8EC7-4AC1-B434-55DC691028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369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54DB237-C74A-4BA8-A097-6A053DD3C747}"/>
              </a:ext>
            </a:extLst>
          </p:cNvPr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 2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172DAD1-F67C-4AB8-ACEF-004237CB3D3F}"/>
              </a:ext>
            </a:extLst>
          </p:cNvPr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00B558-79C0-475E-84A0-11700A36CA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FDE997-A67B-4FD0-B6AC-78D1EFE634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1E676E-E869-48CE-BFB9-1C7FC981B376}"/>
              </a:ext>
            </a:extLst>
          </p:cNvPr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68A42A-9DCD-4784-A3EF-F1D80ADC183F}"/>
              </a:ext>
            </a:extLst>
          </p:cNvPr>
          <p:cNvSpPr txBox="1"/>
          <p:nvPr userDrawn="1"/>
        </p:nvSpPr>
        <p:spPr>
          <a:xfrm>
            <a:off x="333477" y="6061002"/>
            <a:ext cx="3041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1；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选择“开始”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“新建幻灯片”；</a:t>
            </a:r>
            <a:endParaRPr 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8689A3-CABF-445F-829F-6396154A55D1}"/>
              </a:ext>
            </a:extLst>
          </p:cNvPr>
          <p:cNvSpPr txBox="1"/>
          <p:nvPr userDrawn="1"/>
        </p:nvSpPr>
        <p:spPr>
          <a:xfrm>
            <a:off x="6360651" y="6061002"/>
            <a:ext cx="5349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2；</a:t>
            </a:r>
            <a:r>
              <a:rPr lang="zh-CN" altLang="en-US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选择你需要的页面，如封面页，目录页，副标题页，内容页等</a:t>
            </a:r>
            <a:r>
              <a:rPr lang="en-US" altLang="zh-CN" sz="1200" spc="1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sz="1200" spc="1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C9996A-24BA-4EE9-BA5A-589E184191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95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3BB9638-2D2F-48B1-A8CF-673B237DCC17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20C7C91-35F0-46E5-B511-2314CED2655F}"/>
              </a:ext>
            </a:extLst>
          </p:cNvPr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纵横字谜, 文字&#10;&#10;已生成极高可信度的说明">
            <a:extLst>
              <a:ext uri="{FF2B5EF4-FFF2-40B4-BE49-F238E27FC236}">
                <a16:creationId xmlns:a16="http://schemas.microsoft.com/office/drawing/2014/main" id="{25779B21-3BC1-4E47-8650-6B0E785B51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43024A3-25F7-4B9A-9876-36F35421F6E6}"/>
              </a:ext>
            </a:extLst>
          </p:cNvPr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办公模板更新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微软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  <a:extLst>
              <a:ext uri="{FF2B5EF4-FFF2-40B4-BE49-F238E27FC236}">
                <a16:creationId xmlns:a16="http://schemas.microsoft.com/office/drawing/2014/main" id="{5524D02C-49CE-4D3D-8B89-07CEC3966F4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0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dirty="0"/>
              <a:t>www</a:t>
            </a:r>
            <a:r>
              <a:rPr lang="zh-CN" altLang="en-US" dirty="0"/>
              <a:t>；</a:t>
            </a:r>
            <a:r>
              <a:rPr lang="en-US" altLang="zh-CN" dirty="0" err="1"/>
              <a:t>islide</a:t>
            </a:r>
            <a:r>
              <a:rPr lang="zh-CN" altLang="en-US" dirty="0"/>
              <a:t>；</a:t>
            </a:r>
            <a:r>
              <a:rPr lang="en-US" altLang="zh-CN" dirty="0"/>
              <a:t>cc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50" r:id="rId3"/>
    <p:sldLayoutId id="2147483654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759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867360" y="2078778"/>
            <a:ext cx="4388530" cy="558799"/>
          </a:xfrm>
        </p:spPr>
        <p:txBody>
          <a:bodyPr>
            <a:normAutofit/>
          </a:bodyPr>
          <a:lstStyle/>
          <a:p>
            <a:pPr algn="r"/>
            <a:r>
              <a:rPr lang="en-US" altLang="zh-CN" sz="2800" dirty="0">
                <a:solidFill>
                  <a:srgbClr val="C00000"/>
                </a:solidFill>
              </a:rPr>
              <a:t>---Week 12 </a:t>
            </a:r>
            <a:r>
              <a:rPr lang="zh-CN" altLang="en-US" sz="2800" dirty="0">
                <a:solidFill>
                  <a:srgbClr val="C00000"/>
                </a:solidFill>
              </a:rPr>
              <a:t>小班讨论课</a:t>
            </a:r>
            <a:endParaRPr lang="en-US" altLang="zh-CN" sz="2800" dirty="0">
              <a:solidFill>
                <a:srgbClr val="C00000"/>
              </a:solidFill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73095" y="896817"/>
            <a:ext cx="10845810" cy="1288292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MINIX1.0</a:t>
            </a:r>
            <a:r>
              <a:rPr lang="zh-CN" altLang="en-US" dirty="0">
                <a:solidFill>
                  <a:srgbClr val="C00000"/>
                </a:solidFill>
              </a:rPr>
              <a:t>文件系统介绍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867360" y="3819538"/>
            <a:ext cx="4388530" cy="296271"/>
          </a:xfrm>
        </p:spPr>
        <p:txBody>
          <a:bodyPr/>
          <a:lstStyle/>
          <a:p>
            <a:r>
              <a:rPr lang="zh-CN" altLang="en-US" dirty="0"/>
              <a:t>智能</a:t>
            </a:r>
            <a:r>
              <a:rPr lang="en-US" altLang="zh-CN" dirty="0"/>
              <a:t>1802 </a:t>
            </a:r>
            <a:r>
              <a:rPr lang="zh-CN" altLang="en-US" dirty="0"/>
              <a:t>肖鹏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867360" y="4283938"/>
            <a:ext cx="4388530" cy="296271"/>
          </a:xfrm>
        </p:spPr>
        <p:txBody>
          <a:bodyPr/>
          <a:lstStyle/>
          <a:p>
            <a:r>
              <a:rPr lang="en-US" altLang="zh-CN" dirty="0"/>
              <a:t>2020/12/08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436D-9DA8-4B36-B068-C5D364BC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空间分配方法</a:t>
            </a:r>
            <a:r>
              <a:rPr lang="en-US" altLang="zh-CN" dirty="0"/>
              <a:t>---</a:t>
            </a:r>
            <a:r>
              <a:rPr lang="zh-CN" altLang="en-US" dirty="0"/>
              <a:t>索引分配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74885-660A-42F9-A40C-434A428F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DC0D80-DBCE-4F53-BA8D-0956F33B020F}"/>
              </a:ext>
            </a:extLst>
          </p:cNvPr>
          <p:cNvSpPr txBox="1"/>
          <p:nvPr/>
        </p:nvSpPr>
        <p:spPr>
          <a:xfrm>
            <a:off x="5511371" y="1257300"/>
            <a:ext cx="66238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索引式分配：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把</a:t>
            </a:r>
            <a:r>
              <a:rPr lang="en-US" altLang="zh-CN" dirty="0"/>
              <a:t>16</a:t>
            </a:r>
            <a:r>
              <a:rPr lang="zh-CN" altLang="en-US" dirty="0"/>
              <a:t>号磁盘块专门用来放</a:t>
            </a:r>
            <a:r>
              <a:rPr lang="zh-CN" altLang="en-US" dirty="0">
                <a:solidFill>
                  <a:srgbClr val="FF0000"/>
                </a:solidFill>
              </a:rPr>
              <a:t>文件属性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文件用到的</a:t>
            </a: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磁盘块号</a:t>
            </a:r>
            <a:r>
              <a:rPr lang="zh-CN" altLang="en-US" dirty="0"/>
              <a:t>；把这个用来记录信息的磁盘块叫做</a:t>
            </a:r>
            <a:r>
              <a:rPr lang="en-US" altLang="zh-CN" dirty="0"/>
              <a:t>	</a:t>
            </a:r>
            <a:r>
              <a:rPr lang="en-US" altLang="zh-CN" dirty="0" err="1"/>
              <a:t>inode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达到平衡：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尽管</a:t>
            </a:r>
            <a:r>
              <a:rPr lang="zh-CN" altLang="en-US" dirty="0">
                <a:solidFill>
                  <a:srgbClr val="FF0000"/>
                </a:solidFill>
              </a:rPr>
              <a:t>每个文件</a:t>
            </a:r>
            <a:r>
              <a:rPr lang="zh-CN" altLang="en-US" dirty="0"/>
              <a:t>需要一个</a:t>
            </a:r>
            <a:r>
              <a:rPr lang="zh-CN" altLang="en-US" dirty="0">
                <a:solidFill>
                  <a:srgbClr val="FF0000"/>
                </a:solidFill>
              </a:rPr>
              <a:t>额外的磁盘块</a:t>
            </a:r>
            <a:r>
              <a:rPr lang="zh-CN" altLang="en-US" dirty="0"/>
              <a:t>来存放</a:t>
            </a:r>
            <a:r>
              <a:rPr lang="en-US" altLang="zh-CN" dirty="0" err="1">
                <a:solidFill>
                  <a:srgbClr val="FF0000"/>
                </a:solidFill>
              </a:rPr>
              <a:t>inode</a:t>
            </a:r>
            <a:r>
              <a:rPr lang="zh-CN" altLang="en-US" dirty="0"/>
              <a:t>，但</a:t>
            </a:r>
            <a:r>
              <a:rPr lang="en-US" altLang="zh-CN" dirty="0"/>
              <a:t>	</a:t>
            </a:r>
            <a:r>
              <a:rPr lang="zh-CN" altLang="en-US" dirty="0"/>
              <a:t>是整体在</a:t>
            </a:r>
            <a:r>
              <a:rPr lang="zh-CN" altLang="en-US" dirty="0">
                <a:solidFill>
                  <a:srgbClr val="FF0000"/>
                </a:solidFill>
              </a:rPr>
              <a:t>占用大小、空间利用率和随机访问</a:t>
            </a:r>
            <a:r>
              <a:rPr lang="zh-CN" altLang="en-US" dirty="0"/>
              <a:t>之间达到</a:t>
            </a:r>
            <a:r>
              <a:rPr lang="en-US" altLang="zh-CN" dirty="0"/>
              <a:t>	</a:t>
            </a:r>
            <a:r>
              <a:rPr lang="zh-CN" altLang="en-US" dirty="0"/>
              <a:t>了比较好的平衡。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AA84A8-9DB8-4403-80F1-AA5F10D7D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" t="1184" r="5361" b="1005"/>
          <a:stretch/>
        </p:blipFill>
        <p:spPr>
          <a:xfrm>
            <a:off x="309282" y="1257300"/>
            <a:ext cx="5202088" cy="51367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B049287-11D4-4362-B582-C442112976F2}"/>
              </a:ext>
            </a:extLst>
          </p:cNvPr>
          <p:cNvSpPr txBox="1"/>
          <p:nvPr/>
        </p:nvSpPr>
        <p:spPr>
          <a:xfrm>
            <a:off x="6573588" y="4348222"/>
            <a:ext cx="469974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这样数据结构是不是很像目录呢？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如果这些磁盘块指向的不是具体的文件数据，而是其他的</a:t>
            </a:r>
            <a:r>
              <a:rPr lang="en-US" altLang="zh-CN" dirty="0" err="1">
                <a:solidFill>
                  <a:srgbClr val="FF0000"/>
                </a:solidFill>
              </a:rPr>
              <a:t>inode</a:t>
            </a:r>
            <a:r>
              <a:rPr lang="zh-CN" altLang="en-US" dirty="0">
                <a:solidFill>
                  <a:srgbClr val="FF0000"/>
                </a:solidFill>
              </a:rPr>
              <a:t>呢？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那不就相当于一个目录了？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文件和目录都是</a:t>
            </a:r>
            <a:r>
              <a:rPr lang="en-US" altLang="zh-CN" sz="28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inode</a:t>
            </a:r>
            <a:r>
              <a:rPr lang="zh-CN" altLang="en-US" sz="2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！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9A387D8-DE4C-47B1-999A-5F16A5254FA6}"/>
              </a:ext>
            </a:extLst>
          </p:cNvPr>
          <p:cNvCxnSpPr/>
          <p:nvPr/>
        </p:nvCxnSpPr>
        <p:spPr>
          <a:xfrm>
            <a:off x="5567082" y="4471147"/>
            <a:ext cx="961465" cy="658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椭圆 11">
            <a:extLst>
              <a:ext uri="{FF2B5EF4-FFF2-40B4-BE49-F238E27FC236}">
                <a16:creationId xmlns:a16="http://schemas.microsoft.com/office/drawing/2014/main" id="{87FD7927-CF04-4205-8A17-512C96D7FC0D}"/>
              </a:ext>
            </a:extLst>
          </p:cNvPr>
          <p:cNvSpPr/>
          <p:nvPr/>
        </p:nvSpPr>
        <p:spPr>
          <a:xfrm>
            <a:off x="3946712" y="2817159"/>
            <a:ext cx="1815353" cy="27835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33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682695" y="2998695"/>
            <a:ext cx="8414239" cy="174139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zh-CN" altLang="en-US" sz="1700" dirty="0"/>
              <a:t>对于硬盘块设备，每个分区都可存放一个不同的完整文件系统；</a:t>
            </a:r>
            <a:endParaRPr lang="en-US" altLang="zh-CN" sz="1700" dirty="0"/>
          </a:p>
          <a:p>
            <a:pPr lvl="0"/>
            <a:r>
              <a:rPr lang="zh-CN" altLang="en-US" sz="1700" dirty="0"/>
              <a:t>不同分区的类型、起始</a:t>
            </a:r>
            <a:r>
              <a:rPr lang="en-US" altLang="zh-CN" sz="1700" dirty="0"/>
              <a:t>/</a:t>
            </a:r>
            <a:r>
              <a:rPr lang="zh-CN" altLang="en-US" sz="1700" dirty="0"/>
              <a:t>结束位置、占用扇区数等信息存储于</a:t>
            </a:r>
            <a:r>
              <a:rPr lang="zh-CN" altLang="en-US" sz="1700" dirty="0">
                <a:solidFill>
                  <a:srgbClr val="FF0000"/>
                </a:solidFill>
              </a:rPr>
              <a:t>主引导扇区</a:t>
            </a:r>
            <a:r>
              <a:rPr lang="zh-CN" altLang="en-US" sz="1700" dirty="0"/>
              <a:t>；</a:t>
            </a:r>
            <a:endParaRPr lang="en-US" altLang="zh-CN" sz="1700" dirty="0"/>
          </a:p>
          <a:p>
            <a:pPr lvl="0"/>
            <a:endParaRPr lang="en-US" altLang="zh-CN" sz="1600" dirty="0"/>
          </a:p>
          <a:p>
            <a:pPr lvl="0"/>
            <a:r>
              <a:rPr lang="zh-CN" altLang="en-US" sz="2000" dirty="0"/>
              <a:t>这里以</a:t>
            </a:r>
            <a:r>
              <a:rPr lang="en-US" altLang="zh-CN" sz="2000" dirty="0">
                <a:solidFill>
                  <a:srgbClr val="FF0000"/>
                </a:solidFill>
              </a:rPr>
              <a:t>MINIX1.0</a:t>
            </a:r>
            <a:r>
              <a:rPr lang="zh-CN" altLang="en-US" sz="2000" dirty="0"/>
              <a:t>为例说明文件系统的基本概念，</a:t>
            </a:r>
            <a:endParaRPr lang="en-US" altLang="zh-CN" sz="2000" dirty="0"/>
          </a:p>
          <a:p>
            <a:pPr lvl="0"/>
            <a:r>
              <a:rPr lang="zh-CN" altLang="en-US" sz="2000" dirty="0"/>
              <a:t>了解在该文件系统中，文件（包括目录）以何种</a:t>
            </a:r>
            <a:r>
              <a:rPr lang="zh-CN" altLang="en-US" sz="2000" dirty="0">
                <a:solidFill>
                  <a:srgbClr val="FF0000"/>
                </a:solidFill>
              </a:rPr>
              <a:t>数据形式</a:t>
            </a:r>
            <a:r>
              <a:rPr lang="zh-CN" altLang="en-US" sz="2000" dirty="0"/>
              <a:t>体现、以及如何</a:t>
            </a:r>
            <a:r>
              <a:rPr lang="zh-CN" altLang="en-US" sz="2000" dirty="0">
                <a:solidFill>
                  <a:srgbClr val="FF0000"/>
                </a:solidFill>
              </a:rPr>
              <a:t>管理</a:t>
            </a:r>
            <a:r>
              <a:rPr lang="zh-CN" altLang="en-US" sz="1600" dirty="0"/>
              <a:t>。</a:t>
            </a:r>
            <a:endParaRPr lang="en-US" altLang="zh-CN" sz="16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600" dirty="0"/>
              <a:t>MINIX1.0</a:t>
            </a:r>
            <a:r>
              <a:rPr lang="zh-CN" altLang="en-US" sz="3600" dirty="0"/>
              <a:t>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6065F7-9406-43A8-9873-DBAA03E4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4798870"/>
            <a:ext cx="8579291" cy="1886047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C37C295-A403-4D10-AA31-355ADEE18E72}"/>
              </a:ext>
            </a:extLst>
          </p:cNvPr>
          <p:cNvCxnSpPr>
            <a:cxnSpLocks/>
          </p:cNvCxnSpPr>
          <p:nvPr/>
        </p:nvCxnSpPr>
        <p:spPr>
          <a:xfrm flipV="1">
            <a:off x="8001000" y="3792072"/>
            <a:ext cx="1095935" cy="508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EBAAA03-6DD9-47B0-8DC4-C88C20DF10A2}"/>
              </a:ext>
            </a:extLst>
          </p:cNvPr>
          <p:cNvSpPr txBox="1"/>
          <p:nvPr/>
        </p:nvSpPr>
        <p:spPr>
          <a:xfrm>
            <a:off x="9150724" y="3438128"/>
            <a:ext cx="3526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主要理解两个问题：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Ⅰ</a:t>
            </a:r>
            <a:r>
              <a:rPr lang="zh-CN" altLang="en-US" sz="2000" dirty="0">
                <a:solidFill>
                  <a:srgbClr val="FF0000"/>
                </a:solidFill>
              </a:rPr>
              <a:t>文件如何存储在硬盘上？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Ⅱ</a:t>
            </a:r>
            <a:r>
              <a:rPr lang="zh-CN" altLang="en-US" sz="2000" dirty="0">
                <a:solidFill>
                  <a:srgbClr val="FF0000"/>
                </a:solidFill>
              </a:rPr>
              <a:t>如何找到指定文件？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1682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5EE7CFF4-0D84-47AE-B7C9-4276FF26E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04" y="1089312"/>
            <a:ext cx="7159802" cy="23463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概览图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375C-8C4B-445F-81E4-51514710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213C05B-F899-4EB2-AFAC-F3340DD2BB33}"/>
                  </a:ext>
                </a:extLst>
              </p:cNvPr>
              <p:cNvSpPr txBox="1"/>
              <p:nvPr/>
            </p:nvSpPr>
            <p:spPr>
              <a:xfrm>
                <a:off x="853888" y="3914746"/>
                <a:ext cx="10293724" cy="2054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Q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：啥是“块”、“盘块”、“逻辑块”？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/>
                  <a:t>A</a:t>
                </a:r>
                <a:r>
                  <a:rPr lang="zh-CN" altLang="en-US" dirty="0"/>
                  <a:t>：“盘块”指的是磁盘被划分成的最小单位；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“逻辑块”顾名思义，在逻辑层面上处理的最小单位；</a:t>
                </a:r>
                <a:endParaRPr lang="en-US" altLang="zh-CN" dirty="0"/>
              </a:p>
              <a:p>
                <a:r>
                  <a:rPr lang="en-US" altLang="zh-CN" dirty="0"/>
                  <a:t>      </a:t>
                </a:r>
                <a:r>
                  <a:rPr lang="zh-CN" altLang="en-US" dirty="0"/>
                  <a:t>一般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逻辑块</a:t>
                </a:r>
                <a:r>
                  <a:rPr lang="zh-CN" altLang="en-US" dirty="0"/>
                  <a:t>大小</a:t>
                </a:r>
                <a:r>
                  <a:rPr lang="en-US" altLang="zh-CN" dirty="0"/>
                  <a:t>=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盘块</a:t>
                </a:r>
                <a:r>
                  <a:rPr lang="zh-CN" altLang="en-US" dirty="0"/>
                  <a:t>大小的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zh-CN" altLang="en-US" i="0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p>
                      <m:sSupPr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sSup>
                      <m:sSupPr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……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倍</m:t>
                    </m:r>
                  </m:oMath>
                </a14:m>
                <a:r>
                  <a:rPr lang="zh-CN" altLang="en-US" dirty="0"/>
                  <a:t>；</a:t>
                </a:r>
                <a:endParaRPr lang="en-US" altLang="zh-CN" dirty="0"/>
              </a:p>
              <a:p>
                <a:r>
                  <a:rPr lang="zh-CN" altLang="en-US" dirty="0"/>
                  <a:t>      但在</a:t>
                </a:r>
                <a:r>
                  <a:rPr lang="en-US" altLang="zh-CN" dirty="0"/>
                  <a:t>MINIX1.0</a:t>
                </a:r>
                <a:r>
                  <a:rPr lang="zh-CN" altLang="en-US" dirty="0"/>
                  <a:t>中，二者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大小相等</a:t>
                </a:r>
                <a:r>
                  <a:rPr lang="zh-CN" altLang="en-US" dirty="0"/>
                  <a:t>，均为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1KB</a:t>
                </a:r>
                <a:r>
                  <a:rPr lang="zh-CN" altLang="en-US" dirty="0"/>
                  <a:t>！</a:t>
                </a:r>
                <a:endParaRPr lang="en-US" altLang="zh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    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（在后面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PPT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中，凡是讲到“块”，一律按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1KB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计算）</a:t>
                </a:r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D213C05B-F899-4EB2-AFAC-F3340DD2B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88" y="3914746"/>
                <a:ext cx="10293724" cy="2054986"/>
              </a:xfrm>
              <a:prstGeom prst="rect">
                <a:avLst/>
              </a:prstGeom>
              <a:blipFill>
                <a:blip r:embed="rId3"/>
                <a:stretch>
                  <a:fillRect l="-474" t="-1484" b="-29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6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引导块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375C-8C4B-445F-81E4-51514710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C814F38-5EEB-465C-AC47-9A5AFA220411}"/>
              </a:ext>
            </a:extLst>
          </p:cNvPr>
          <p:cNvSpPr txBox="1"/>
          <p:nvPr/>
        </p:nvSpPr>
        <p:spPr>
          <a:xfrm>
            <a:off x="669924" y="3711388"/>
            <a:ext cx="10850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引导块：</a:t>
            </a:r>
            <a:endParaRPr lang="en-US" altLang="zh-CN" dirty="0"/>
          </a:p>
          <a:p>
            <a:r>
              <a:rPr lang="en-US" altLang="zh-CN" dirty="0"/>
              <a:t>	1</a:t>
            </a:r>
            <a:r>
              <a:rPr lang="zh-CN" altLang="en-US" dirty="0"/>
              <a:t>）计算机加电启动时，可由</a:t>
            </a:r>
            <a:r>
              <a:rPr lang="en-US" altLang="zh-CN" dirty="0"/>
              <a:t>ROM BIOS</a:t>
            </a:r>
            <a:r>
              <a:rPr lang="zh-CN" altLang="en-US" dirty="0"/>
              <a:t>自动读入的执行代码和数据；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	2</a:t>
            </a:r>
            <a:r>
              <a:rPr lang="zh-CN" altLang="en-US" dirty="0"/>
              <a:t>）并非所有盘都需要有引导程序，但对于非引导盘，也需要空出这一</a:t>
            </a:r>
            <a:r>
              <a:rPr lang="zh-CN" altLang="en-US" dirty="0">
                <a:solidFill>
                  <a:srgbClr val="FF0000"/>
                </a:solidFill>
              </a:rPr>
              <a:t>盘块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保持格式统一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	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24D68A8-00E8-4E6E-90F4-0B1605710E99}"/>
              </a:ext>
            </a:extLst>
          </p:cNvPr>
          <p:cNvCxnSpPr>
            <a:cxnSpLocks/>
          </p:cNvCxnSpPr>
          <p:nvPr/>
        </p:nvCxnSpPr>
        <p:spPr>
          <a:xfrm flipV="1">
            <a:off x="8350624" y="3556747"/>
            <a:ext cx="1136276" cy="5378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F4E9588-E6CB-4103-93E5-02449A5911B7}"/>
              </a:ext>
            </a:extLst>
          </p:cNvPr>
          <p:cNvSpPr txBox="1"/>
          <p:nvPr/>
        </p:nvSpPr>
        <p:spPr>
          <a:xfrm>
            <a:off x="9486900" y="3030952"/>
            <a:ext cx="27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可通过引导程序加载文件系统中的内核印象文件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25C7FC-D016-4C19-B946-C38D17FAB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23" y="1141392"/>
            <a:ext cx="7159802" cy="241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46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超级块数据结构</a:t>
            </a:r>
            <a:r>
              <a:rPr lang="en-US" altLang="zh-CN" dirty="0"/>
              <a:t>&amp;</a:t>
            </a:r>
            <a:r>
              <a:rPr lang="zh-CN" altLang="en-US" dirty="0"/>
              <a:t>位图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375C-8C4B-445F-81E4-51514710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C814F38-5EEB-465C-AC47-9A5AFA220411}"/>
              </a:ext>
            </a:extLst>
          </p:cNvPr>
          <p:cNvSpPr txBox="1"/>
          <p:nvPr/>
        </p:nvSpPr>
        <p:spPr>
          <a:xfrm>
            <a:off x="51358" y="3969518"/>
            <a:ext cx="81647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超级块数据结构中，描述的是整个磁盘设备（</a:t>
            </a:r>
            <a:r>
              <a:rPr lang="en-US" altLang="zh-CN" dirty="0"/>
              <a:t>360K</a:t>
            </a:r>
            <a:r>
              <a:rPr lang="zh-CN" altLang="en-US" dirty="0"/>
              <a:t>软盘）的信息；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逻辑块位图中，</a:t>
            </a:r>
            <a:r>
              <a:rPr lang="zh-CN" altLang="en-US" dirty="0">
                <a:solidFill>
                  <a:srgbClr val="FF0000"/>
                </a:solidFill>
              </a:rPr>
              <a:t>除第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位（第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zh-CN" altLang="en-US" dirty="0">
                <a:solidFill>
                  <a:srgbClr val="FF0000"/>
                </a:solidFill>
              </a:rPr>
              <a:t>位不使用，但需要初始化成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每一位可表示一个逻辑块被使用的情况（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）即</a:t>
            </a:r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  <a:r>
              <a:rPr lang="zh-CN" altLang="en-US" dirty="0"/>
              <a:t>对于</a:t>
            </a:r>
            <a:r>
              <a:rPr lang="zh-CN" altLang="en-US" dirty="0">
                <a:solidFill>
                  <a:srgbClr val="FF0000"/>
                </a:solidFill>
              </a:rPr>
              <a:t>数据区</a:t>
            </a:r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个盘块；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那么一个块的位图（</a:t>
            </a:r>
            <a:r>
              <a:rPr lang="en-US" altLang="zh-CN" dirty="0"/>
              <a:t>1KB</a:t>
            </a:r>
            <a:r>
              <a:rPr lang="zh-CN" altLang="en-US" dirty="0"/>
              <a:t>），便可表示</a:t>
            </a:r>
            <a:r>
              <a:rPr lang="en-US" altLang="zh-CN" dirty="0"/>
              <a:t>1024</a:t>
            </a:r>
            <a:r>
              <a:rPr lang="zh-CN" altLang="en-US" dirty="0"/>
              <a:t>*</a:t>
            </a:r>
            <a:r>
              <a:rPr lang="en-US" altLang="zh-CN" dirty="0"/>
              <a:t>8-1=8192-1</a:t>
            </a:r>
            <a:r>
              <a:rPr lang="zh-CN" altLang="en-US" dirty="0"/>
              <a:t>个逻辑块被使用的情况；</a:t>
            </a:r>
            <a:endParaRPr lang="en-US" altLang="zh-CN" dirty="0"/>
          </a:p>
          <a:p>
            <a:r>
              <a:rPr lang="zh-CN" altLang="en-US" dirty="0"/>
              <a:t>最多占用</a:t>
            </a:r>
            <a:r>
              <a:rPr lang="en-US" altLang="zh-CN" dirty="0"/>
              <a:t>8</a:t>
            </a:r>
            <a:r>
              <a:rPr lang="zh-CN" altLang="en-US" dirty="0"/>
              <a:t>个块表示逻辑块位图，那么最多可表示</a:t>
            </a:r>
            <a:r>
              <a:rPr lang="en-US" altLang="zh-CN" dirty="0"/>
              <a:t>65536-1</a:t>
            </a:r>
            <a:r>
              <a:rPr lang="zh-CN" altLang="en-US" dirty="0"/>
              <a:t>个逻辑块被使用的情况；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 err="1"/>
              <a:t>i</a:t>
            </a:r>
            <a:r>
              <a:rPr lang="zh-CN" altLang="en-US" dirty="0"/>
              <a:t>节点位图类似）</a:t>
            </a:r>
            <a:endParaRPr lang="en-US" altLang="zh-CN" dirty="0"/>
          </a:p>
          <a:p>
            <a:r>
              <a:rPr lang="zh-CN" altLang="en-US" dirty="0"/>
              <a:t>因此，我们可以得出</a:t>
            </a:r>
            <a:r>
              <a:rPr lang="en-US" altLang="zh-CN" dirty="0"/>
              <a:t>MINIX1.0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最大能支持的设备容量是</a:t>
            </a:r>
            <a:r>
              <a:rPr lang="en-US" altLang="zh-CN" dirty="0">
                <a:solidFill>
                  <a:srgbClr val="FF0000"/>
                </a:solidFill>
              </a:rPr>
              <a:t>65535KB</a:t>
            </a:r>
            <a:r>
              <a:rPr lang="zh-CN" altLang="en-US" dirty="0">
                <a:solidFill>
                  <a:srgbClr val="FF0000"/>
                </a:solidFill>
              </a:rPr>
              <a:t>≈</a:t>
            </a:r>
            <a:r>
              <a:rPr lang="en-US" altLang="zh-CN" dirty="0">
                <a:solidFill>
                  <a:srgbClr val="FF0000"/>
                </a:solidFill>
              </a:rPr>
              <a:t>64MB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E51EDD6-AB6F-4FDC-96A6-E159E6A655CD}"/>
              </a:ext>
            </a:extLst>
          </p:cNvPr>
          <p:cNvSpPr txBox="1"/>
          <p:nvPr/>
        </p:nvSpPr>
        <p:spPr>
          <a:xfrm>
            <a:off x="6649572" y="3625775"/>
            <a:ext cx="5491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Tip</a:t>
            </a:r>
            <a:r>
              <a:rPr lang="zh-CN" altLang="en-US" dirty="0">
                <a:solidFill>
                  <a:schemeClr val="accent1"/>
                </a:solidFill>
              </a:rPr>
              <a:t>：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zh-CN" altLang="en-US" dirty="0">
                <a:solidFill>
                  <a:schemeClr val="accent1"/>
                </a:solidFill>
              </a:rPr>
              <a:t>由于当所有磁盘的盘块都被占用时，查找空闲盘块的返回值会为</a:t>
            </a:r>
            <a:r>
              <a:rPr lang="en-US" altLang="zh-CN" dirty="0">
                <a:solidFill>
                  <a:schemeClr val="accent1"/>
                </a:solidFill>
              </a:rPr>
              <a:t>0</a:t>
            </a:r>
            <a:r>
              <a:rPr lang="zh-CN" altLang="en-US" dirty="0">
                <a:solidFill>
                  <a:schemeClr val="accent1"/>
                </a:solidFill>
              </a:rPr>
              <a:t>；如果逻辑块位图第</a:t>
            </a:r>
            <a:r>
              <a:rPr lang="en-US" altLang="zh-CN" dirty="0">
                <a:solidFill>
                  <a:schemeClr val="accent1"/>
                </a:solidFill>
              </a:rPr>
              <a:t>0</a:t>
            </a:r>
            <a:r>
              <a:rPr lang="zh-CN" altLang="en-US" dirty="0">
                <a:solidFill>
                  <a:schemeClr val="accent1"/>
                </a:solidFill>
              </a:rPr>
              <a:t>位不为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r>
              <a:rPr lang="zh-CN" altLang="en-US" dirty="0">
                <a:solidFill>
                  <a:schemeClr val="accent1"/>
                </a:solidFill>
              </a:rPr>
              <a:t>，则表示还有可用逻辑块；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8F13ACA-B576-4817-BB27-53BA3E8FEF45}"/>
              </a:ext>
            </a:extLst>
          </p:cNvPr>
          <p:cNvCxnSpPr>
            <a:cxnSpLocks/>
          </p:cNvCxnSpPr>
          <p:nvPr/>
        </p:nvCxnSpPr>
        <p:spPr>
          <a:xfrm flipV="1">
            <a:off x="6096000" y="4061013"/>
            <a:ext cx="513229" cy="53115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3D194677-FAB6-4E00-893D-BCABB3A1D6C6}"/>
              </a:ext>
            </a:extLst>
          </p:cNvPr>
          <p:cNvCxnSpPr>
            <a:cxnSpLocks/>
          </p:cNvCxnSpPr>
          <p:nvPr/>
        </p:nvCxnSpPr>
        <p:spPr>
          <a:xfrm>
            <a:off x="5641041" y="5876365"/>
            <a:ext cx="2267275" cy="2493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E255903-0A70-4EC1-BA65-F40E32BF0AD0}"/>
              </a:ext>
            </a:extLst>
          </p:cNvPr>
          <p:cNvSpPr txBox="1"/>
          <p:nvPr/>
        </p:nvSpPr>
        <p:spPr>
          <a:xfrm>
            <a:off x="8150363" y="5077514"/>
            <a:ext cx="43144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假设：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一个磁盘号</a:t>
            </a:r>
            <a:r>
              <a:rPr lang="en-US" altLang="zh-CN" dirty="0">
                <a:solidFill>
                  <a:srgbClr val="FF0000"/>
                </a:solidFill>
              </a:rPr>
              <a:t>32-bits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64M</a:t>
            </a:r>
            <a:r>
              <a:rPr lang="zh-CN" altLang="en-US" dirty="0">
                <a:solidFill>
                  <a:srgbClr val="FF0000"/>
                </a:solidFill>
              </a:rPr>
              <a:t>磁盘全空闲；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位图法管理空闲盘块 </a:t>
            </a:r>
            <a:r>
              <a:rPr lang="en-US" altLang="zh-CN" dirty="0">
                <a:solidFill>
                  <a:srgbClr val="FF0000"/>
                </a:solidFill>
              </a:rPr>
              <a:t>or 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链表法管理空闲盘块？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哪个更好？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位图法：</a:t>
            </a:r>
            <a:r>
              <a:rPr lang="en-US" altLang="zh-CN" dirty="0">
                <a:solidFill>
                  <a:srgbClr val="FF0000"/>
                </a:solidFill>
              </a:rPr>
              <a:t>8K</a:t>
            </a:r>
            <a:r>
              <a:rPr lang="zh-CN" altLang="en-US" dirty="0">
                <a:solidFill>
                  <a:srgbClr val="FF0000"/>
                </a:solidFill>
              </a:rPr>
              <a:t>；链表：</a:t>
            </a:r>
            <a:r>
              <a:rPr lang="en-US" altLang="zh-CN" dirty="0">
                <a:solidFill>
                  <a:srgbClr val="FF0000"/>
                </a:solidFill>
              </a:rPr>
              <a:t>2048K</a:t>
            </a:r>
            <a:r>
              <a:rPr lang="zh-CN" altLang="en-US" dirty="0">
                <a:solidFill>
                  <a:srgbClr val="FF0000"/>
                </a:solidFill>
              </a:rPr>
              <a:t>！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A74E4A9-1413-44AB-B2DF-730A922D6F54}"/>
              </a:ext>
            </a:extLst>
          </p:cNvPr>
          <p:cNvSpPr txBox="1"/>
          <p:nvPr/>
        </p:nvSpPr>
        <p:spPr>
          <a:xfrm>
            <a:off x="7806018" y="43138"/>
            <a:ext cx="4416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1-bit</a:t>
            </a:r>
            <a:r>
              <a:rPr lang="zh-CN" altLang="en-US" dirty="0">
                <a:solidFill>
                  <a:srgbClr val="00B0F0"/>
                </a:solidFill>
              </a:rPr>
              <a:t>表示</a:t>
            </a:r>
            <a:r>
              <a:rPr lang="en-US" altLang="zh-CN" dirty="0">
                <a:solidFill>
                  <a:srgbClr val="00B0F0"/>
                </a:solidFill>
              </a:rPr>
              <a:t>1</a:t>
            </a:r>
            <a:r>
              <a:rPr lang="zh-CN" altLang="en-US" dirty="0">
                <a:solidFill>
                  <a:srgbClr val="00B0F0"/>
                </a:solidFill>
              </a:rPr>
              <a:t>个</a:t>
            </a:r>
            <a:r>
              <a:rPr lang="en-US" altLang="zh-CN" dirty="0" err="1">
                <a:solidFill>
                  <a:srgbClr val="00B0F0"/>
                </a:solidFill>
              </a:rPr>
              <a:t>i</a:t>
            </a:r>
            <a:r>
              <a:rPr lang="zh-CN" altLang="en-US" dirty="0">
                <a:solidFill>
                  <a:srgbClr val="00B0F0"/>
                </a:solidFill>
              </a:rPr>
              <a:t>节点或逻辑块的使用情况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这样哪些没有被使用通过位图就一目了然！</a:t>
            </a:r>
            <a:endParaRPr lang="en-US" altLang="zh-CN" dirty="0">
              <a:solidFill>
                <a:srgbClr val="00B0F0"/>
              </a:solidFill>
            </a:endParaRPr>
          </a:p>
          <a:p>
            <a:r>
              <a:rPr lang="zh-CN" altLang="en-US" dirty="0">
                <a:solidFill>
                  <a:srgbClr val="00B0F0"/>
                </a:solidFill>
              </a:rPr>
              <a:t>在该文件系统中，</a:t>
            </a:r>
            <a:r>
              <a:rPr lang="en-US" altLang="zh-CN" dirty="0" err="1">
                <a:solidFill>
                  <a:srgbClr val="00B0F0"/>
                </a:solidFill>
              </a:rPr>
              <a:t>s_i</a:t>
            </a:r>
            <a:r>
              <a:rPr lang="en-US" altLang="zh-CN" dirty="0">
                <a:solidFill>
                  <a:srgbClr val="00B0F0"/>
                </a:solidFill>
              </a:rPr>
              <a:t>/</a:t>
            </a:r>
            <a:r>
              <a:rPr lang="en-US" altLang="zh-CN" dirty="0" err="1">
                <a:solidFill>
                  <a:srgbClr val="00B0F0"/>
                </a:solidFill>
              </a:rPr>
              <a:t>zmap_blocks</a:t>
            </a:r>
            <a:r>
              <a:rPr lang="en-US" altLang="zh-CN" dirty="0">
                <a:solidFill>
                  <a:srgbClr val="00B0F0"/>
                </a:solidFill>
              </a:rPr>
              <a:t>&lt;=8</a:t>
            </a:r>
            <a:r>
              <a:rPr lang="zh-CN" altLang="en-US" dirty="0">
                <a:solidFill>
                  <a:srgbClr val="00B0F0"/>
                </a:solidFill>
              </a:rPr>
              <a:t>！</a:t>
            </a:r>
            <a:endParaRPr lang="en-US" altLang="zh-CN" dirty="0">
              <a:solidFill>
                <a:srgbClr val="00B0F0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AEFBD2C-F9D8-4449-9615-2859F6F8A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76" y="1184315"/>
            <a:ext cx="8569183" cy="2509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6663F23-A6EF-4E31-9265-D41BDA2A0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3" t="4439" r="3003" b="52887"/>
          <a:stretch/>
        </p:blipFill>
        <p:spPr>
          <a:xfrm>
            <a:off x="1222605" y="1191386"/>
            <a:ext cx="9473453" cy="2487704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598DFA2-5422-4FDA-A4A4-03BD46A55E76}"/>
              </a:ext>
            </a:extLst>
          </p:cNvPr>
          <p:cNvCxnSpPr>
            <a:cxnSpLocks/>
          </p:cNvCxnSpPr>
          <p:nvPr/>
        </p:nvCxnSpPr>
        <p:spPr>
          <a:xfrm flipV="1">
            <a:off x="7342094" y="980438"/>
            <a:ext cx="1156447" cy="109852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BF91A9E-52CA-4B4E-A3D6-82B08137A678}"/>
              </a:ext>
            </a:extLst>
          </p:cNvPr>
          <p:cNvCxnSpPr>
            <a:cxnSpLocks/>
          </p:cNvCxnSpPr>
          <p:nvPr/>
        </p:nvCxnSpPr>
        <p:spPr>
          <a:xfrm flipV="1">
            <a:off x="7389159" y="980439"/>
            <a:ext cx="1109382" cy="13834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834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en-US" altLang="zh-CN" dirty="0" err="1"/>
              <a:t>i</a:t>
            </a:r>
            <a:r>
              <a:rPr lang="zh-CN" altLang="en-US" dirty="0"/>
              <a:t>节点数据结构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AD375C-8C4B-445F-81E4-51514710F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8941" y="4228079"/>
            <a:ext cx="11251546" cy="2629920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3075512-F1ED-4525-858F-AEDD3C70CC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" r="486"/>
          <a:stretch/>
        </p:blipFill>
        <p:spPr>
          <a:xfrm>
            <a:off x="2250878" y="1054070"/>
            <a:ext cx="7652882" cy="223525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F6C988-087F-4BB1-BD11-B42AEC2D2733}"/>
              </a:ext>
            </a:extLst>
          </p:cNvPr>
          <p:cNvSpPr txBox="1"/>
          <p:nvPr/>
        </p:nvSpPr>
        <p:spPr>
          <a:xfrm>
            <a:off x="463923" y="4265528"/>
            <a:ext cx="113762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i_nlinks</a:t>
            </a:r>
            <a:r>
              <a:rPr lang="zh-CN" altLang="en-US" dirty="0"/>
              <a:t>：硬链接计数器，指的是在本文件系统中（</a:t>
            </a:r>
            <a:r>
              <a:rPr lang="zh-CN" altLang="en-US" dirty="0">
                <a:solidFill>
                  <a:srgbClr val="FF0000"/>
                </a:solidFill>
              </a:rPr>
              <a:t>不能跨文件系统</a:t>
            </a:r>
            <a:r>
              <a:rPr lang="zh-CN" altLang="en-US" dirty="0"/>
              <a:t>），有多少文件目录指向该</a:t>
            </a:r>
            <a:r>
              <a:rPr lang="en-US" altLang="zh-CN" dirty="0" err="1"/>
              <a:t>i</a:t>
            </a:r>
            <a:r>
              <a:rPr lang="zh-CN" altLang="en-US" dirty="0"/>
              <a:t>节点；</a:t>
            </a:r>
            <a:endParaRPr lang="en-US" altLang="zh-CN" dirty="0"/>
          </a:p>
          <a:p>
            <a:r>
              <a:rPr lang="zh-CN" altLang="en-US" dirty="0"/>
              <a:t>对于任何一个文件（除</a:t>
            </a:r>
            <a:r>
              <a:rPr lang="en-US" altLang="zh-CN" dirty="0"/>
              <a:t>root</a:t>
            </a:r>
            <a:r>
              <a:rPr lang="zh-CN" altLang="en-US" dirty="0"/>
              <a:t>），</a:t>
            </a:r>
            <a:r>
              <a:rPr lang="zh-CN" altLang="en-US" dirty="0">
                <a:solidFill>
                  <a:srgbClr val="FF0000"/>
                </a:solidFill>
              </a:rPr>
              <a:t>至少</a:t>
            </a:r>
            <a:r>
              <a:rPr lang="en-US" altLang="zh-CN" dirty="0" err="1">
                <a:solidFill>
                  <a:srgbClr val="FF0000"/>
                </a:solidFill>
              </a:rPr>
              <a:t>i_nlinks</a:t>
            </a:r>
            <a:r>
              <a:rPr lang="en-US" altLang="zh-CN" dirty="0">
                <a:solidFill>
                  <a:srgbClr val="FF0000"/>
                </a:solidFill>
              </a:rPr>
              <a:t>=2</a:t>
            </a:r>
            <a:r>
              <a:rPr lang="zh-CN" altLang="en-US" dirty="0"/>
              <a:t>，因为至少有</a:t>
            </a:r>
            <a:r>
              <a:rPr lang="zh-CN" altLang="en-US" dirty="0">
                <a:solidFill>
                  <a:srgbClr val="FF000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r>
              <a:rPr lang="zh-CN" altLang="en-US" dirty="0">
                <a:solidFill>
                  <a:srgbClr val="FF0000"/>
                </a:solidFill>
              </a:rPr>
              <a:t>”（文件所处目录）和“</a:t>
            </a:r>
            <a:r>
              <a:rPr lang="en-US" altLang="zh-CN" dirty="0">
                <a:solidFill>
                  <a:srgbClr val="FF0000"/>
                </a:solidFill>
              </a:rPr>
              <a:t>..</a:t>
            </a:r>
            <a:r>
              <a:rPr lang="zh-CN" altLang="en-US" dirty="0">
                <a:solidFill>
                  <a:srgbClr val="FF0000"/>
                </a:solidFill>
              </a:rPr>
              <a:t>”（上级目录）</a:t>
            </a:r>
            <a:r>
              <a:rPr lang="zh-CN" altLang="en-US" dirty="0"/>
              <a:t>指向该节点；</a:t>
            </a:r>
            <a:endParaRPr lang="en-US" altLang="zh-CN" dirty="0"/>
          </a:p>
          <a:p>
            <a:r>
              <a:rPr lang="zh-CN" altLang="en-US" dirty="0"/>
              <a:t>只有当</a:t>
            </a:r>
            <a:r>
              <a:rPr lang="en-US" altLang="zh-CN" dirty="0" err="1">
                <a:solidFill>
                  <a:srgbClr val="FF0000"/>
                </a:solidFill>
              </a:rPr>
              <a:t>i_nlinks</a:t>
            </a:r>
            <a:r>
              <a:rPr lang="en-US" altLang="zh-CN" dirty="0">
                <a:solidFill>
                  <a:srgbClr val="FF0000"/>
                </a:solidFill>
              </a:rPr>
              <a:t>=0</a:t>
            </a:r>
            <a:r>
              <a:rPr lang="zh-CN" altLang="en-US" dirty="0">
                <a:solidFill>
                  <a:srgbClr val="FF0000"/>
                </a:solidFill>
              </a:rPr>
              <a:t>时</a:t>
            </a:r>
            <a:r>
              <a:rPr lang="zh-CN" altLang="en-US" dirty="0"/>
              <a:t>，表示该文件被彻底删除；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i_zone</a:t>
            </a:r>
            <a:r>
              <a:rPr lang="en-US" altLang="zh-CN" dirty="0"/>
              <a:t>[9]</a:t>
            </a:r>
            <a:r>
              <a:rPr lang="zh-CN" altLang="en-US" dirty="0"/>
              <a:t>，每个元素</a:t>
            </a:r>
            <a:r>
              <a:rPr lang="en-US" altLang="zh-CN" dirty="0">
                <a:solidFill>
                  <a:srgbClr val="FF0000"/>
                </a:solidFill>
              </a:rPr>
              <a:t>2-bytes</a:t>
            </a:r>
            <a:r>
              <a:rPr lang="zh-CN" altLang="en-US" dirty="0"/>
              <a:t>，用来表示一个</a:t>
            </a:r>
            <a:r>
              <a:rPr lang="zh-CN" altLang="en-US" dirty="0">
                <a:solidFill>
                  <a:srgbClr val="FF0000"/>
                </a:solidFill>
              </a:rPr>
              <a:t>盘块号</a:t>
            </a:r>
            <a:r>
              <a:rPr lang="zh-CN" altLang="en-US" dirty="0"/>
              <a:t>，这个盘块号指向一个数据区的盘块；</a:t>
            </a:r>
            <a:endParaRPr lang="en-US" altLang="zh-CN" dirty="0"/>
          </a:p>
          <a:p>
            <a:r>
              <a:rPr lang="zh-CN" altLang="en-US" dirty="0"/>
              <a:t>对于文件大小</a:t>
            </a:r>
            <a:r>
              <a:rPr lang="en-US" altLang="zh-CN" dirty="0"/>
              <a:t>&lt;7KB</a:t>
            </a:r>
            <a:r>
              <a:rPr lang="zh-CN" altLang="en-US" dirty="0"/>
              <a:t>的文件，可以仅通过</a:t>
            </a:r>
            <a:r>
              <a:rPr lang="en-US" altLang="zh-CN" dirty="0" err="1"/>
              <a:t>i_zone</a:t>
            </a:r>
            <a:r>
              <a:rPr lang="en-US" altLang="zh-CN" dirty="0"/>
              <a:t>[0]~</a:t>
            </a:r>
            <a:r>
              <a:rPr lang="en-US" altLang="zh-CN" dirty="0" err="1"/>
              <a:t>i_zone</a:t>
            </a:r>
            <a:r>
              <a:rPr lang="en-US" altLang="zh-CN" dirty="0"/>
              <a:t>[6]</a:t>
            </a:r>
            <a:r>
              <a:rPr lang="zh-CN" altLang="en-US" dirty="0"/>
              <a:t>指向的</a:t>
            </a:r>
            <a:r>
              <a:rPr lang="en-US" altLang="zh-CN" dirty="0"/>
              <a:t>7</a:t>
            </a:r>
            <a:r>
              <a:rPr lang="zh-CN" altLang="en-US" dirty="0"/>
              <a:t>个数据区盘块完全覆盖文件内容；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对于更大的文件，则需要用到</a:t>
            </a:r>
            <a:r>
              <a:rPr lang="zh-CN" altLang="en-US" dirty="0">
                <a:solidFill>
                  <a:srgbClr val="FF0000"/>
                </a:solidFill>
              </a:rPr>
              <a:t>一次间接盘块（</a:t>
            </a:r>
            <a:r>
              <a:rPr lang="en-US" altLang="zh-CN" dirty="0" err="1">
                <a:solidFill>
                  <a:srgbClr val="FF0000"/>
                </a:solidFill>
              </a:rPr>
              <a:t>i_zone</a:t>
            </a:r>
            <a:r>
              <a:rPr lang="en-US" altLang="zh-CN" dirty="0">
                <a:solidFill>
                  <a:srgbClr val="FF0000"/>
                </a:solidFill>
              </a:rPr>
              <a:t>[7]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，更甚者，还需使用</a:t>
            </a:r>
            <a:r>
              <a:rPr lang="zh-CN" altLang="en-US" dirty="0">
                <a:solidFill>
                  <a:srgbClr val="FF0000"/>
                </a:solidFill>
              </a:rPr>
              <a:t>二次间接盘块（</a:t>
            </a:r>
            <a:r>
              <a:rPr lang="en-US" altLang="zh-CN" dirty="0" err="1">
                <a:solidFill>
                  <a:srgbClr val="FF0000"/>
                </a:solidFill>
              </a:rPr>
              <a:t>i_zone</a:t>
            </a:r>
            <a:r>
              <a:rPr lang="en-US" altLang="zh-CN" dirty="0">
                <a:solidFill>
                  <a:srgbClr val="FF0000"/>
                </a:solidFill>
              </a:rPr>
              <a:t>[8]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；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7C3B9F-F873-49CB-BE18-C7D0C3223A49}"/>
              </a:ext>
            </a:extLst>
          </p:cNvPr>
          <p:cNvSpPr txBox="1"/>
          <p:nvPr/>
        </p:nvSpPr>
        <p:spPr>
          <a:xfrm>
            <a:off x="10347511" y="2763371"/>
            <a:ext cx="1727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节点号仅能用于当前文件系统！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B22C12-D490-41AD-B441-1BBD2596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77" y="1054070"/>
            <a:ext cx="7652882" cy="3204310"/>
          </a:xfrm>
          <a:prstGeom prst="rect">
            <a:avLst/>
          </a:prstGeom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C101AC7-755D-4599-BBDA-525240000996}"/>
              </a:ext>
            </a:extLst>
          </p:cNvPr>
          <p:cNvCxnSpPr>
            <a:cxnSpLocks/>
          </p:cNvCxnSpPr>
          <p:nvPr/>
        </p:nvCxnSpPr>
        <p:spPr>
          <a:xfrm flipV="1">
            <a:off x="7362265" y="3193676"/>
            <a:ext cx="2985247" cy="11564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3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大文件存储：一次</a:t>
            </a:r>
            <a:r>
              <a:rPr lang="en-US" altLang="zh-CN" dirty="0"/>
              <a:t>/</a:t>
            </a:r>
            <a:r>
              <a:rPr lang="zh-CN" altLang="en-US" dirty="0"/>
              <a:t>二次间接块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53B0DA-CFD2-4940-A99D-D06685AF983A}"/>
              </a:ext>
            </a:extLst>
          </p:cNvPr>
          <p:cNvSpPr txBox="1"/>
          <p:nvPr/>
        </p:nvSpPr>
        <p:spPr>
          <a:xfrm>
            <a:off x="478491" y="4870680"/>
            <a:ext cx="112350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</a:t>
            </a:r>
            <a:r>
              <a:rPr lang="en-US" altLang="zh-CN" dirty="0"/>
              <a:t>MINIX1.0</a:t>
            </a:r>
            <a:r>
              <a:rPr lang="zh-CN" altLang="en-US" dirty="0"/>
              <a:t>文件系统，</a:t>
            </a:r>
            <a:r>
              <a:rPr lang="zh-CN" altLang="en-US" dirty="0">
                <a:solidFill>
                  <a:srgbClr val="FF0000"/>
                </a:solidFill>
              </a:rPr>
              <a:t>一次间接块</a:t>
            </a:r>
            <a:r>
              <a:rPr lang="zh-CN" altLang="en-US" dirty="0"/>
              <a:t>存放着</a:t>
            </a:r>
            <a:r>
              <a:rPr lang="en-US" altLang="zh-CN" dirty="0">
                <a:solidFill>
                  <a:srgbClr val="FF0000"/>
                </a:solidFill>
              </a:rPr>
              <a:t>512</a:t>
            </a:r>
            <a:r>
              <a:rPr lang="zh-CN" altLang="en-US" dirty="0"/>
              <a:t>个附加的盘块号，因此一次间接寻址可以寻址</a:t>
            </a:r>
            <a:r>
              <a:rPr lang="en-US" altLang="zh-CN" dirty="0">
                <a:solidFill>
                  <a:srgbClr val="FF0000"/>
                </a:solidFill>
              </a:rPr>
              <a:t>512</a:t>
            </a:r>
            <a:r>
              <a:rPr lang="zh-CN" altLang="en-US" dirty="0">
                <a:solidFill>
                  <a:srgbClr val="FF0000"/>
                </a:solidFill>
              </a:rPr>
              <a:t>个盘块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二次间接盘块的一级块，作用类似一次间接块，故最多能映射到</a:t>
            </a:r>
            <a:r>
              <a:rPr lang="en-US" altLang="zh-CN" dirty="0"/>
              <a:t>512</a:t>
            </a:r>
            <a:r>
              <a:rPr lang="zh-CN" altLang="en-US" dirty="0"/>
              <a:t>个二级块，最终二次间接寻址能够寻址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512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512</a:t>
            </a:r>
            <a:r>
              <a:rPr lang="zh-CN" altLang="en-US" dirty="0">
                <a:solidFill>
                  <a:srgbClr val="FF0000"/>
                </a:solidFill>
              </a:rPr>
              <a:t>个盘块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故，理论上一个文件可使用的最大盘块数有：</a:t>
            </a:r>
            <a:r>
              <a:rPr lang="en-US" altLang="zh-CN" dirty="0"/>
              <a:t>7+512+512</a:t>
            </a:r>
            <a:r>
              <a:rPr lang="zh-CN" altLang="en-US" dirty="0"/>
              <a:t>*</a:t>
            </a:r>
            <a:r>
              <a:rPr lang="en-US" altLang="zh-CN" dirty="0"/>
              <a:t>512=262663</a:t>
            </a:r>
            <a:r>
              <a:rPr lang="zh-CN" altLang="en-US" dirty="0"/>
              <a:t>个，即文件最大大小为</a:t>
            </a:r>
            <a:r>
              <a:rPr lang="en-US" altLang="zh-CN" dirty="0"/>
              <a:t>262663KB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C4E58F-B7AD-45F5-9ADF-46CE2237C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25" y="1071886"/>
            <a:ext cx="8137150" cy="375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通过目录寻找文件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BEA6C-3166-405E-8945-9711AB97E00E}"/>
              </a:ext>
            </a:extLst>
          </p:cNvPr>
          <p:cNvSpPr txBox="1"/>
          <p:nvPr/>
        </p:nvSpPr>
        <p:spPr>
          <a:xfrm>
            <a:off x="669923" y="1245906"/>
            <a:ext cx="114458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首先，我们需要知道，在文件系统眼中，</a:t>
            </a:r>
            <a:r>
              <a:rPr lang="zh-CN" altLang="en-US" dirty="0">
                <a:solidFill>
                  <a:srgbClr val="FF0000"/>
                </a:solidFill>
              </a:rPr>
              <a:t>文件和目录都是一样的，都是</a:t>
            </a:r>
            <a:r>
              <a:rPr lang="en-US" altLang="zh-CN" dirty="0" err="1">
                <a:solidFill>
                  <a:srgbClr val="FF0000"/>
                </a:solidFill>
              </a:rPr>
              <a:t>inode</a:t>
            </a:r>
            <a:r>
              <a:rPr lang="zh-CN" altLang="en-US" dirty="0"/>
              <a:t>，区分它们只要看一下</a:t>
            </a:r>
            <a:r>
              <a:rPr lang="en-US" altLang="zh-CN" dirty="0" err="1"/>
              <a:t>i_mode</a:t>
            </a:r>
            <a:r>
              <a:rPr lang="zh-CN" altLang="en-US" dirty="0"/>
              <a:t>中的文件类型；</a:t>
            </a:r>
            <a:endParaRPr lang="en-US" altLang="zh-CN" dirty="0"/>
          </a:p>
          <a:p>
            <a:r>
              <a:rPr lang="zh-CN" altLang="en-US" dirty="0"/>
              <a:t>所以，就算对于目录这种特殊文件，它的</a:t>
            </a:r>
            <a:r>
              <a:rPr lang="zh-CN" altLang="en-US" dirty="0">
                <a:solidFill>
                  <a:srgbClr val="FF0000"/>
                </a:solidFill>
              </a:rPr>
              <a:t>数据存放的方式</a:t>
            </a:r>
            <a:r>
              <a:rPr lang="zh-CN" altLang="en-US" dirty="0"/>
              <a:t>和普通文件是一样的，也就是我们之前讲的</a:t>
            </a:r>
            <a:r>
              <a:rPr lang="en-US" altLang="zh-CN" dirty="0" err="1"/>
              <a:t>i_zones</a:t>
            </a:r>
            <a:r>
              <a:rPr lang="en-US" altLang="zh-CN" dirty="0"/>
              <a:t>[9]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与普通文件的区别在于</a:t>
            </a:r>
            <a:r>
              <a:rPr lang="zh-CN" altLang="en-US" dirty="0">
                <a:solidFill>
                  <a:srgbClr val="FF0000"/>
                </a:solidFill>
              </a:rPr>
              <a:t>存放的数据内容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对于普通文件，存放的就是文件的数据（文本、代码</a:t>
            </a:r>
            <a:r>
              <a:rPr lang="en-US" altLang="zh-CN" dirty="0"/>
              <a:t>……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zh-CN" altLang="en-US" dirty="0"/>
              <a:t>而对于目录文件，存放的便是以下这种结构数组（文件名</a:t>
            </a:r>
            <a:r>
              <a:rPr lang="en-US" altLang="zh-CN" dirty="0"/>
              <a:t>+</a:t>
            </a:r>
            <a:r>
              <a:rPr lang="zh-CN" altLang="en-US" dirty="0"/>
              <a:t>对应</a:t>
            </a:r>
            <a:r>
              <a:rPr lang="en-US" altLang="zh-CN" dirty="0" err="1"/>
              <a:t>inode</a:t>
            </a:r>
            <a:r>
              <a:rPr lang="zh-CN" altLang="en-US" dirty="0"/>
              <a:t>号）；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由于这种区别，把目录映射的“数据块”叫做</a:t>
            </a:r>
            <a:r>
              <a:rPr lang="zh-CN" altLang="en-US" dirty="0">
                <a:solidFill>
                  <a:srgbClr val="FF0000"/>
                </a:solidFill>
              </a:rPr>
              <a:t>“目录块”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即里面不是真正的数据，而是若干个目录条目组成的一个列表；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3893289-B4DF-4784-902D-25792DA77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78" y="3077789"/>
            <a:ext cx="4930286" cy="19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通过目录寻找文件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BEA6C-3166-405E-8945-9711AB97E00E}"/>
              </a:ext>
            </a:extLst>
          </p:cNvPr>
          <p:cNvSpPr txBox="1"/>
          <p:nvPr/>
        </p:nvSpPr>
        <p:spPr>
          <a:xfrm>
            <a:off x="669923" y="1245906"/>
            <a:ext cx="108505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举例：找“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/bin/vi</a:t>
            </a:r>
            <a:r>
              <a:rPr lang="zh-CN" altLang="en-US" dirty="0">
                <a:latin typeface="+mn-ea"/>
              </a:rPr>
              <a:t>”，即一个在目录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</a:t>
            </a:r>
            <a:r>
              <a:rPr lang="zh-CN" altLang="en-US" dirty="0">
                <a:latin typeface="+mn-ea"/>
              </a:rPr>
              <a:t>下，名叫“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”的文件名；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+mn-ea"/>
              </a:rPr>
              <a:t>Step1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sz="1800" dirty="0" err="1">
                <a:effectLst/>
                <a:latin typeface="+mn-ea"/>
              </a:rPr>
              <a:t>usr</a:t>
            </a:r>
            <a:r>
              <a:rPr lang="zh-CN" altLang="zh-CN" sz="1800" dirty="0">
                <a:effectLst/>
                <a:latin typeface="+mn-ea"/>
              </a:rPr>
              <a:t>是根目录下的一个子目录，所以先在根目录中找</a:t>
            </a:r>
            <a:r>
              <a:rPr lang="en-US" altLang="zh-CN" sz="1800" dirty="0" err="1">
                <a:effectLst/>
                <a:latin typeface="+mn-ea"/>
              </a:rPr>
              <a:t>usr</a:t>
            </a:r>
            <a:r>
              <a:rPr lang="zh-CN" altLang="en-US" dirty="0">
                <a:latin typeface="+mn-ea"/>
              </a:rPr>
              <a:t>，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n-ea"/>
              </a:rPr>
              <a:t>在文件系统中，根目录的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+mn-ea"/>
              </a:rPr>
              <a:t>i</a:t>
            </a:r>
            <a:r>
              <a:rPr lang="zh-CN" altLang="zh-CN" sz="1800" dirty="0">
                <a:solidFill>
                  <a:srgbClr val="FF0000"/>
                </a:solidFill>
                <a:effectLst/>
                <a:latin typeface="+mn-ea"/>
              </a:rPr>
              <a:t>节点号固定是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+mn-ea"/>
              </a:rPr>
              <a:t>1</a:t>
            </a:r>
            <a:r>
              <a:rPr lang="zh-CN" altLang="en-US" sz="1800" dirty="0">
                <a:effectLst/>
                <a:latin typeface="+mn-ea"/>
              </a:rPr>
              <a:t>，即</a:t>
            </a:r>
            <a:r>
              <a:rPr lang="zh-CN" altLang="zh-CN" sz="1800" dirty="0">
                <a:effectLst/>
                <a:latin typeface="+mn-ea"/>
              </a:rPr>
              <a:t>在</a:t>
            </a:r>
            <a:r>
              <a:rPr lang="en-US" altLang="zh-CN" sz="1800" dirty="0">
                <a:effectLst/>
                <a:latin typeface="+mn-ea"/>
              </a:rPr>
              <a:t>1</a:t>
            </a:r>
            <a:r>
              <a:rPr lang="zh-CN" altLang="zh-CN" sz="1800" dirty="0">
                <a:effectLst/>
                <a:latin typeface="+mn-ea"/>
              </a:rPr>
              <a:t>号</a:t>
            </a:r>
            <a:r>
              <a:rPr lang="en-US" altLang="zh-CN" sz="1800" dirty="0" err="1">
                <a:effectLst/>
                <a:latin typeface="+mn-ea"/>
              </a:rPr>
              <a:t>i</a:t>
            </a:r>
            <a:r>
              <a:rPr lang="zh-CN" altLang="zh-CN" sz="1800" dirty="0">
                <a:effectLst/>
                <a:latin typeface="+mn-ea"/>
              </a:rPr>
              <a:t>节点中找</a:t>
            </a:r>
            <a:r>
              <a:rPr lang="zh-CN" altLang="en-US" sz="1800" dirty="0">
                <a:effectLst/>
                <a:latin typeface="+mn-ea"/>
              </a:rPr>
              <a:t>；</a:t>
            </a:r>
            <a:endParaRPr lang="zh-CN" altLang="zh-CN" sz="1800" dirty="0">
              <a:effectLst/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latin typeface="+mn-ea"/>
              </a:rPr>
              <a:t> </a:t>
            </a:r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01B345E-8BCD-438F-99EC-7F8891095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6" y="2928408"/>
            <a:ext cx="9462436" cy="35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93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通过目录寻找文件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BEA6C-3166-405E-8945-9711AB97E00E}"/>
              </a:ext>
            </a:extLst>
          </p:cNvPr>
          <p:cNvSpPr txBox="1"/>
          <p:nvPr/>
        </p:nvSpPr>
        <p:spPr>
          <a:xfrm>
            <a:off x="669923" y="1245906"/>
            <a:ext cx="1085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举例：找“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/bin/vi</a:t>
            </a:r>
            <a:r>
              <a:rPr lang="zh-CN" altLang="en-US" dirty="0">
                <a:latin typeface="+mn-ea"/>
              </a:rPr>
              <a:t>”，即一个在目录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</a:t>
            </a:r>
            <a:r>
              <a:rPr lang="zh-CN" altLang="en-US" dirty="0">
                <a:latin typeface="+mn-ea"/>
              </a:rPr>
              <a:t>下，名叫“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”的文件名；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+mn-ea"/>
              </a:rPr>
              <a:t>Step2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</a:t>
            </a:r>
            <a:r>
              <a:rPr lang="zh-CN" altLang="zh-CN" sz="1800" dirty="0">
                <a:effectLst/>
                <a:latin typeface="+mn-ea"/>
              </a:rPr>
              <a:t>是</a:t>
            </a:r>
            <a:r>
              <a:rPr lang="en-US" altLang="zh-CN" sz="1800" dirty="0">
                <a:effectLst/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zh-CN" altLang="zh-CN" sz="1800" dirty="0">
                <a:effectLst/>
                <a:latin typeface="+mn-ea"/>
              </a:rPr>
              <a:t>目录下的一个子目录，所以</a:t>
            </a:r>
            <a:r>
              <a:rPr lang="zh-CN" altLang="en-US" sz="1800" dirty="0">
                <a:effectLst/>
                <a:latin typeface="+mn-ea"/>
              </a:rPr>
              <a:t>继续</a:t>
            </a:r>
            <a:r>
              <a:rPr lang="en-US" altLang="zh-CN" sz="1800" dirty="0">
                <a:effectLst/>
                <a:latin typeface="+mn-ea"/>
              </a:rPr>
              <a:t>/</a:t>
            </a:r>
            <a:r>
              <a:rPr lang="en-US" altLang="zh-CN" sz="1800" dirty="0" err="1">
                <a:effectLst/>
                <a:latin typeface="+mn-ea"/>
              </a:rPr>
              <a:t>usr</a:t>
            </a:r>
            <a:r>
              <a:rPr lang="zh-CN" altLang="zh-CN" sz="1800" dirty="0">
                <a:effectLst/>
                <a:latin typeface="+mn-ea"/>
              </a:rPr>
              <a:t>目录中找</a:t>
            </a:r>
            <a:r>
              <a:rPr lang="en-US" altLang="zh-CN" dirty="0">
                <a:latin typeface="+mn-ea"/>
              </a:rPr>
              <a:t>bin</a:t>
            </a:r>
            <a:r>
              <a:rPr lang="zh-CN" altLang="en-US" sz="1800" dirty="0">
                <a:effectLst/>
                <a:latin typeface="+mn-ea"/>
              </a:rPr>
              <a:t>；</a:t>
            </a:r>
            <a:endParaRPr lang="zh-CN" altLang="zh-CN" sz="1800" dirty="0">
              <a:effectLst/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latin typeface="+mn-ea"/>
              </a:rPr>
              <a:t> </a:t>
            </a:r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AB917-D51D-4410-B24B-74C1B8C72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91" y="2660219"/>
            <a:ext cx="9554486" cy="332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75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f80e25c2-97e1-4d5c-b51f-8d6d52b20bd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0EAFC7-6D19-4082-BD68-C813BB36914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019436" y="-2"/>
            <a:ext cx="10314511" cy="6244880"/>
            <a:chOff x="1019436" y="-2"/>
            <a:chExt cx="10314511" cy="6244880"/>
          </a:xfrm>
        </p:grpSpPr>
        <p:grpSp>
          <p:nvGrpSpPr>
            <p:cNvPr id="3" name="íšlîḍé">
              <a:extLst>
                <a:ext uri="{FF2B5EF4-FFF2-40B4-BE49-F238E27FC236}">
                  <a16:creationId xmlns:a16="http://schemas.microsoft.com/office/drawing/2014/main" id="{F89EC8B6-AFF6-42C1-AB3E-9A96212FA65D}"/>
                </a:ext>
              </a:extLst>
            </p:cNvPr>
            <p:cNvGrpSpPr/>
            <p:nvPr/>
          </p:nvGrpSpPr>
          <p:grpSpPr>
            <a:xfrm>
              <a:off x="1283432" y="-1"/>
              <a:ext cx="3336404" cy="6143626"/>
              <a:chOff x="1283432" y="-1"/>
              <a:chExt cx="3336404" cy="5273825"/>
            </a:xfrm>
          </p:grpSpPr>
          <p:sp>
            <p:nvSpPr>
              <p:cNvPr id="27" name="îś1îḓe">
                <a:extLst>
                  <a:ext uri="{FF2B5EF4-FFF2-40B4-BE49-F238E27FC236}">
                    <a16:creationId xmlns:a16="http://schemas.microsoft.com/office/drawing/2014/main" id="{6269712D-D824-4D2B-A77B-3E9548D515D4}"/>
                  </a:ext>
                </a:extLst>
              </p:cNvPr>
              <p:cNvSpPr/>
              <p:nvPr/>
            </p:nvSpPr>
            <p:spPr bwMode="auto">
              <a:xfrm>
                <a:off x="1283432" y="0"/>
                <a:ext cx="288032" cy="5273824"/>
              </a:xfrm>
              <a:prstGeom prst="rect">
                <a:avLst/>
              </a:pr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ŝliďê">
                <a:extLst>
                  <a:ext uri="{FF2B5EF4-FFF2-40B4-BE49-F238E27FC236}">
                    <a16:creationId xmlns:a16="http://schemas.microsoft.com/office/drawing/2014/main" id="{534C9B09-876E-42BE-82D8-7F07505129D9}"/>
                  </a:ext>
                </a:extLst>
              </p:cNvPr>
              <p:cNvSpPr/>
              <p:nvPr/>
            </p:nvSpPr>
            <p:spPr bwMode="auto">
              <a:xfrm>
                <a:off x="2299556" y="-1"/>
                <a:ext cx="288032" cy="4499155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îSḻiďè">
                <a:extLst>
                  <a:ext uri="{FF2B5EF4-FFF2-40B4-BE49-F238E27FC236}">
                    <a16:creationId xmlns:a16="http://schemas.microsoft.com/office/drawing/2014/main" id="{E9C01C2B-AE0B-4467-8DAC-54574792A95A}"/>
                  </a:ext>
                </a:extLst>
              </p:cNvPr>
              <p:cNvSpPr/>
              <p:nvPr/>
            </p:nvSpPr>
            <p:spPr bwMode="auto">
              <a:xfrm>
                <a:off x="3315680" y="-1"/>
                <a:ext cx="288032" cy="3674840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sļíďè">
                <a:extLst>
                  <a:ext uri="{FF2B5EF4-FFF2-40B4-BE49-F238E27FC236}">
                    <a16:creationId xmlns:a16="http://schemas.microsoft.com/office/drawing/2014/main" id="{64E6052C-D0BF-445B-A86A-83713CF01539}"/>
                  </a:ext>
                </a:extLst>
              </p:cNvPr>
              <p:cNvSpPr/>
              <p:nvPr/>
            </p:nvSpPr>
            <p:spPr bwMode="auto">
              <a:xfrm>
                <a:off x="4331804" y="-1"/>
                <a:ext cx="288032" cy="2850524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4" name="íşḷïďè">
              <a:extLst>
                <a:ext uri="{FF2B5EF4-FFF2-40B4-BE49-F238E27FC236}">
                  <a16:creationId xmlns:a16="http://schemas.microsoft.com/office/drawing/2014/main" id="{78C78894-B294-40D9-A97D-5B92B6940E6A}"/>
                </a:ext>
              </a:extLst>
            </p:cNvPr>
            <p:cNvSpPr/>
            <p:nvPr/>
          </p:nvSpPr>
          <p:spPr bwMode="auto">
            <a:xfrm>
              <a:off x="1019436" y="584684"/>
              <a:ext cx="3996444" cy="11311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şlîdé">
              <a:extLst>
                <a:ext uri="{FF2B5EF4-FFF2-40B4-BE49-F238E27FC236}">
                  <a16:creationId xmlns:a16="http://schemas.microsoft.com/office/drawing/2014/main" id="{A7158D54-CC1C-47C3-B8A9-E7F4BAD71506}"/>
                </a:ext>
              </a:extLst>
            </p:cNvPr>
            <p:cNvSpPr txBox="1"/>
            <p:nvPr/>
          </p:nvSpPr>
          <p:spPr>
            <a:xfrm>
              <a:off x="1575764" y="5693787"/>
              <a:ext cx="3479832" cy="551091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zh-CN" altLang="en-US" sz="2800" b="1" dirty="0"/>
                <a:t>为什么需要文件系统</a:t>
              </a:r>
            </a:p>
          </p:txBody>
        </p:sp>
        <p:sp>
          <p:nvSpPr>
            <p:cNvPr id="24" name="îşļïḑé">
              <a:extLst>
                <a:ext uri="{FF2B5EF4-FFF2-40B4-BE49-F238E27FC236}">
                  <a16:creationId xmlns:a16="http://schemas.microsoft.com/office/drawing/2014/main" id="{3497E0FF-A2B4-44A5-BBC4-499780EF9C57}"/>
                </a:ext>
              </a:extLst>
            </p:cNvPr>
            <p:cNvSpPr txBox="1"/>
            <p:nvPr/>
          </p:nvSpPr>
          <p:spPr>
            <a:xfrm>
              <a:off x="2726753" y="4742424"/>
              <a:ext cx="3136939" cy="608923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Autofit/>
            </a:bodyPr>
            <a:lstStyle/>
            <a:p>
              <a:r>
                <a:rPr lang="zh-CN" altLang="en-US" sz="2800" b="1" dirty="0"/>
                <a:t>文件系统实现</a:t>
              </a:r>
            </a:p>
          </p:txBody>
        </p:sp>
        <p:sp>
          <p:nvSpPr>
            <p:cNvPr id="22" name="íSḻïḍe">
              <a:extLst>
                <a:ext uri="{FF2B5EF4-FFF2-40B4-BE49-F238E27FC236}">
                  <a16:creationId xmlns:a16="http://schemas.microsoft.com/office/drawing/2014/main" id="{68511C7E-150B-4FF0-8583-CE41CD16BCF6}"/>
                </a:ext>
              </a:extLst>
            </p:cNvPr>
            <p:cNvSpPr txBox="1"/>
            <p:nvPr/>
          </p:nvSpPr>
          <p:spPr>
            <a:xfrm>
              <a:off x="3743846" y="3878344"/>
              <a:ext cx="3777521" cy="554942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Autofit/>
            </a:bodyPr>
            <a:lstStyle/>
            <a:p>
              <a:r>
                <a:rPr lang="en-US" altLang="zh-CN" sz="2800" b="1" dirty="0"/>
                <a:t>MINIX1.0</a:t>
              </a:r>
              <a:r>
                <a:rPr lang="zh-CN" altLang="en-US" sz="2800" b="1" dirty="0"/>
                <a:t>文件系统</a:t>
              </a:r>
            </a:p>
          </p:txBody>
        </p:sp>
        <p:sp>
          <p:nvSpPr>
            <p:cNvPr id="20" name="iṡ1ïḍê">
              <a:extLst>
                <a:ext uri="{FF2B5EF4-FFF2-40B4-BE49-F238E27FC236}">
                  <a16:creationId xmlns:a16="http://schemas.microsoft.com/office/drawing/2014/main" id="{9E329103-7D5B-4742-AC4C-0BE49C23811A}"/>
                </a:ext>
              </a:extLst>
            </p:cNvPr>
            <p:cNvSpPr txBox="1"/>
            <p:nvPr/>
          </p:nvSpPr>
          <p:spPr>
            <a:xfrm>
              <a:off x="4719897" y="2835780"/>
              <a:ext cx="4941023" cy="642735"/>
            </a:xfrm>
            <a:prstGeom prst="rect">
              <a:avLst/>
            </a:prstGeom>
            <a:noFill/>
          </p:spPr>
          <p:txBody>
            <a:bodyPr wrap="none" lIns="90000" tIns="46800" rIns="90000" bIns="46800" anchor="ctr" anchorCtr="0">
              <a:normAutofit/>
            </a:bodyPr>
            <a:lstStyle/>
            <a:p>
              <a:r>
                <a:rPr lang="zh-CN" altLang="en-US" sz="2800" b="1" dirty="0"/>
                <a:t>总结</a:t>
              </a:r>
            </a:p>
          </p:txBody>
        </p:sp>
        <p:sp>
          <p:nvSpPr>
            <p:cNvPr id="9" name="íṧļîḋê">
              <a:extLst>
                <a:ext uri="{FF2B5EF4-FFF2-40B4-BE49-F238E27FC236}">
                  <a16:creationId xmlns:a16="http://schemas.microsoft.com/office/drawing/2014/main" id="{77266A25-8597-40E0-8E8C-8710916AF4C7}"/>
                </a:ext>
              </a:extLst>
            </p:cNvPr>
            <p:cNvSpPr/>
            <p:nvPr/>
          </p:nvSpPr>
          <p:spPr bwMode="auto">
            <a:xfrm>
              <a:off x="1127448" y="659874"/>
              <a:ext cx="418190" cy="991287"/>
            </a:xfrm>
            <a:custGeom>
              <a:avLst/>
              <a:gdLst/>
              <a:ahLst/>
              <a:cxnLst/>
              <a:rect l="l" t="t" r="r" b="b"/>
              <a:pathLst>
                <a:path w="1216619" h="2883903">
                  <a:moveTo>
                    <a:pt x="792673" y="0"/>
                  </a:moveTo>
                  <a:lnTo>
                    <a:pt x="1216619" y="0"/>
                  </a:lnTo>
                  <a:lnTo>
                    <a:pt x="1216619" y="2883903"/>
                  </a:lnTo>
                  <a:lnTo>
                    <a:pt x="496979" y="2883903"/>
                  </a:lnTo>
                  <a:lnTo>
                    <a:pt x="496979" y="1337746"/>
                  </a:lnTo>
                  <a:cubicBezTo>
                    <a:pt x="496979" y="1114492"/>
                    <a:pt x="491635" y="980302"/>
                    <a:pt x="480947" y="935176"/>
                  </a:cubicBezTo>
                  <a:cubicBezTo>
                    <a:pt x="470260" y="890050"/>
                    <a:pt x="440868" y="855908"/>
                    <a:pt x="392774" y="832752"/>
                  </a:cubicBezTo>
                  <a:cubicBezTo>
                    <a:pt x="344679" y="809595"/>
                    <a:pt x="237505" y="798017"/>
                    <a:pt x="71251" y="798017"/>
                  </a:cubicBezTo>
                  <a:lnTo>
                    <a:pt x="0" y="798017"/>
                  </a:lnTo>
                  <a:lnTo>
                    <a:pt x="0" y="461799"/>
                  </a:lnTo>
                  <a:cubicBezTo>
                    <a:pt x="347945" y="386911"/>
                    <a:pt x="612169" y="232977"/>
                    <a:pt x="792673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ṧ1íḍè">
              <a:extLst>
                <a:ext uri="{FF2B5EF4-FFF2-40B4-BE49-F238E27FC236}">
                  <a16:creationId xmlns:a16="http://schemas.microsoft.com/office/drawing/2014/main" id="{C5E84331-3908-48FD-AA66-0C275E4ABAA3}"/>
                </a:ext>
              </a:extLst>
            </p:cNvPr>
            <p:cNvSpPr/>
            <p:nvPr/>
          </p:nvSpPr>
          <p:spPr bwMode="auto">
            <a:xfrm>
              <a:off x="2160391" y="640893"/>
              <a:ext cx="566362" cy="1010268"/>
            </a:xfrm>
            <a:custGeom>
              <a:avLst/>
              <a:gdLst/>
              <a:ahLst/>
              <a:cxnLst/>
              <a:rect l="l" t="t" r="r" b="b"/>
              <a:pathLst>
                <a:path w="1647690" h="2939123">
                  <a:moveTo>
                    <a:pt x="778422" y="0"/>
                  </a:moveTo>
                  <a:cubicBezTo>
                    <a:pt x="1064615" y="0"/>
                    <a:pt x="1281042" y="70955"/>
                    <a:pt x="1427701" y="212864"/>
                  </a:cubicBezTo>
                  <a:cubicBezTo>
                    <a:pt x="1574360" y="354773"/>
                    <a:pt x="1647690" y="534386"/>
                    <a:pt x="1647690" y="751703"/>
                  </a:cubicBezTo>
                  <a:cubicBezTo>
                    <a:pt x="1647690" y="916769"/>
                    <a:pt x="1606419" y="1091335"/>
                    <a:pt x="1523876" y="1275402"/>
                  </a:cubicBezTo>
                  <a:cubicBezTo>
                    <a:pt x="1441334" y="1459468"/>
                    <a:pt x="1198175" y="1850163"/>
                    <a:pt x="794398" y="2447488"/>
                  </a:cubicBezTo>
                  <a:lnTo>
                    <a:pt x="1583563" y="2447488"/>
                  </a:lnTo>
                  <a:lnTo>
                    <a:pt x="1583563" y="2939123"/>
                  </a:lnTo>
                  <a:lnTo>
                    <a:pt x="0" y="2939123"/>
                  </a:lnTo>
                  <a:lnTo>
                    <a:pt x="445" y="2527646"/>
                  </a:lnTo>
                  <a:cubicBezTo>
                    <a:pt x="469517" y="1760505"/>
                    <a:pt x="748289" y="1285792"/>
                    <a:pt x="836759" y="1103507"/>
                  </a:cubicBezTo>
                  <a:cubicBezTo>
                    <a:pt x="925230" y="921222"/>
                    <a:pt x="969465" y="779016"/>
                    <a:pt x="969465" y="676889"/>
                  </a:cubicBezTo>
                  <a:cubicBezTo>
                    <a:pt x="969465" y="598513"/>
                    <a:pt x="956087" y="540027"/>
                    <a:pt x="929330" y="501432"/>
                  </a:cubicBezTo>
                  <a:cubicBezTo>
                    <a:pt x="902574" y="462838"/>
                    <a:pt x="861845" y="443541"/>
                    <a:pt x="807145" y="443541"/>
                  </a:cubicBezTo>
                  <a:cubicBezTo>
                    <a:pt x="752445" y="443541"/>
                    <a:pt x="711717" y="464916"/>
                    <a:pt x="684960" y="507667"/>
                  </a:cubicBezTo>
                  <a:cubicBezTo>
                    <a:pt x="658204" y="550418"/>
                    <a:pt x="644825" y="635326"/>
                    <a:pt x="644825" y="762391"/>
                  </a:cubicBezTo>
                  <a:lnTo>
                    <a:pt x="644825" y="1036709"/>
                  </a:lnTo>
                  <a:lnTo>
                    <a:pt x="0" y="1036709"/>
                  </a:lnTo>
                  <a:lnTo>
                    <a:pt x="0" y="931613"/>
                  </a:lnTo>
                  <a:cubicBezTo>
                    <a:pt x="0" y="770110"/>
                    <a:pt x="8312" y="642748"/>
                    <a:pt x="24938" y="549527"/>
                  </a:cubicBezTo>
                  <a:cubicBezTo>
                    <a:pt x="41563" y="456306"/>
                    <a:pt x="82533" y="364570"/>
                    <a:pt x="147846" y="274318"/>
                  </a:cubicBezTo>
                  <a:cubicBezTo>
                    <a:pt x="213160" y="184067"/>
                    <a:pt x="298068" y="115784"/>
                    <a:pt x="402570" y="69470"/>
                  </a:cubicBezTo>
                  <a:cubicBezTo>
                    <a:pt x="507073" y="23157"/>
                    <a:pt x="632356" y="0"/>
                    <a:pt x="778422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Sļíḍe">
              <a:extLst>
                <a:ext uri="{FF2B5EF4-FFF2-40B4-BE49-F238E27FC236}">
                  <a16:creationId xmlns:a16="http://schemas.microsoft.com/office/drawing/2014/main" id="{BDB14E3A-70CC-4311-A83C-0196B6F7082F}"/>
                </a:ext>
              </a:extLst>
            </p:cNvPr>
            <p:cNvSpPr/>
            <p:nvPr/>
          </p:nvSpPr>
          <p:spPr bwMode="auto">
            <a:xfrm>
              <a:off x="3160340" y="620688"/>
              <a:ext cx="583506" cy="1030473"/>
            </a:xfrm>
            <a:custGeom>
              <a:avLst/>
              <a:gdLst/>
              <a:ahLst/>
              <a:cxnLst/>
              <a:rect l="l" t="t" r="r" b="b"/>
              <a:pathLst>
                <a:path w="1697566" h="2997905">
                  <a:moveTo>
                    <a:pt x="789110" y="0"/>
                  </a:moveTo>
                  <a:cubicBezTo>
                    <a:pt x="1132304" y="0"/>
                    <a:pt x="1365059" y="67049"/>
                    <a:pt x="1487374" y="201146"/>
                  </a:cubicBezTo>
                  <a:cubicBezTo>
                    <a:pt x="1609689" y="335244"/>
                    <a:pt x="1670846" y="521555"/>
                    <a:pt x="1670846" y="760081"/>
                  </a:cubicBezTo>
                  <a:cubicBezTo>
                    <a:pt x="1670846" y="921473"/>
                    <a:pt x="1648877" y="1038068"/>
                    <a:pt x="1604939" y="1109867"/>
                  </a:cubicBezTo>
                  <a:cubicBezTo>
                    <a:pt x="1561001" y="1181666"/>
                    <a:pt x="1483812" y="1247235"/>
                    <a:pt x="1373372" y="1306574"/>
                  </a:cubicBezTo>
                  <a:cubicBezTo>
                    <a:pt x="1482624" y="1343406"/>
                    <a:pt x="1563970" y="1403705"/>
                    <a:pt x="1617408" y="1487472"/>
                  </a:cubicBezTo>
                  <a:cubicBezTo>
                    <a:pt x="1670846" y="1571239"/>
                    <a:pt x="1697566" y="1767584"/>
                    <a:pt x="1697566" y="2076507"/>
                  </a:cubicBezTo>
                  <a:cubicBezTo>
                    <a:pt x="1697566" y="2305811"/>
                    <a:pt x="1671440" y="2483730"/>
                    <a:pt x="1619189" y="2610267"/>
                  </a:cubicBezTo>
                  <a:cubicBezTo>
                    <a:pt x="1566938" y="2736803"/>
                    <a:pt x="1476686" y="2833043"/>
                    <a:pt x="1348434" y="2898988"/>
                  </a:cubicBezTo>
                  <a:cubicBezTo>
                    <a:pt x="1220181" y="2964933"/>
                    <a:pt x="1055709" y="2997905"/>
                    <a:pt x="855017" y="2997905"/>
                  </a:cubicBezTo>
                  <a:cubicBezTo>
                    <a:pt x="627013" y="2997905"/>
                    <a:pt x="447994" y="2959608"/>
                    <a:pt x="317960" y="2883012"/>
                  </a:cubicBezTo>
                  <a:cubicBezTo>
                    <a:pt x="187926" y="2806417"/>
                    <a:pt x="102424" y="2712603"/>
                    <a:pt x="61454" y="2601569"/>
                  </a:cubicBezTo>
                  <a:cubicBezTo>
                    <a:pt x="20485" y="2490536"/>
                    <a:pt x="0" y="2297860"/>
                    <a:pt x="0" y="2023541"/>
                  </a:cubicBezTo>
                  <a:lnTo>
                    <a:pt x="0" y="1795537"/>
                  </a:lnTo>
                  <a:lnTo>
                    <a:pt x="719640" y="1795537"/>
                  </a:lnTo>
                  <a:lnTo>
                    <a:pt x="719640" y="2264015"/>
                  </a:lnTo>
                  <a:cubicBezTo>
                    <a:pt x="719640" y="2388705"/>
                    <a:pt x="727062" y="2467973"/>
                    <a:pt x="741906" y="2501817"/>
                  </a:cubicBezTo>
                  <a:cubicBezTo>
                    <a:pt x="756750" y="2535661"/>
                    <a:pt x="789704" y="2552584"/>
                    <a:pt x="840767" y="2552584"/>
                  </a:cubicBezTo>
                  <a:cubicBezTo>
                    <a:pt x="896581" y="2552584"/>
                    <a:pt x="933394" y="2531208"/>
                    <a:pt x="951207" y="2488457"/>
                  </a:cubicBezTo>
                  <a:cubicBezTo>
                    <a:pt x="969020" y="2445706"/>
                    <a:pt x="977926" y="2334079"/>
                    <a:pt x="977926" y="2153575"/>
                  </a:cubicBezTo>
                  <a:lnTo>
                    <a:pt x="977926" y="1954071"/>
                  </a:lnTo>
                  <a:cubicBezTo>
                    <a:pt x="977926" y="1843631"/>
                    <a:pt x="965457" y="1762880"/>
                    <a:pt x="940519" y="1711816"/>
                  </a:cubicBezTo>
                  <a:cubicBezTo>
                    <a:pt x="915581" y="1660753"/>
                    <a:pt x="878768" y="1627205"/>
                    <a:pt x="830079" y="1611174"/>
                  </a:cubicBezTo>
                  <a:cubicBezTo>
                    <a:pt x="781391" y="1595142"/>
                    <a:pt x="686983" y="1585939"/>
                    <a:pt x="546855" y="1583564"/>
                  </a:cubicBezTo>
                  <a:lnTo>
                    <a:pt x="546855" y="1164961"/>
                  </a:lnTo>
                  <a:cubicBezTo>
                    <a:pt x="717858" y="1164961"/>
                    <a:pt x="823548" y="1158430"/>
                    <a:pt x="863924" y="1145367"/>
                  </a:cubicBezTo>
                  <a:cubicBezTo>
                    <a:pt x="904300" y="1132305"/>
                    <a:pt x="933394" y="1103804"/>
                    <a:pt x="951207" y="1059866"/>
                  </a:cubicBezTo>
                  <a:cubicBezTo>
                    <a:pt x="969020" y="1015927"/>
                    <a:pt x="977926" y="947051"/>
                    <a:pt x="977926" y="853236"/>
                  </a:cubicBezTo>
                  <a:lnTo>
                    <a:pt x="977926" y="692921"/>
                  </a:lnTo>
                  <a:cubicBezTo>
                    <a:pt x="977926" y="591981"/>
                    <a:pt x="967535" y="525480"/>
                    <a:pt x="946754" y="493416"/>
                  </a:cubicBezTo>
                  <a:cubicBezTo>
                    <a:pt x="925972" y="461353"/>
                    <a:pt x="893612" y="445322"/>
                    <a:pt x="849674" y="445322"/>
                  </a:cubicBezTo>
                  <a:cubicBezTo>
                    <a:pt x="799798" y="445322"/>
                    <a:pt x="765656" y="462244"/>
                    <a:pt x="747250" y="496088"/>
                  </a:cubicBezTo>
                  <a:cubicBezTo>
                    <a:pt x="728843" y="529933"/>
                    <a:pt x="719640" y="602075"/>
                    <a:pt x="719640" y="712515"/>
                  </a:cubicBezTo>
                  <a:lnTo>
                    <a:pt x="719640" y="949426"/>
                  </a:lnTo>
                  <a:lnTo>
                    <a:pt x="0" y="949426"/>
                  </a:lnTo>
                  <a:lnTo>
                    <a:pt x="0" y="703608"/>
                  </a:lnTo>
                  <a:cubicBezTo>
                    <a:pt x="0" y="428103"/>
                    <a:pt x="62939" y="241958"/>
                    <a:pt x="188816" y="145175"/>
                  </a:cubicBezTo>
                  <a:cubicBezTo>
                    <a:pt x="314694" y="48391"/>
                    <a:pt x="514792" y="0"/>
                    <a:pt x="789110" y="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Sļîḑê">
              <a:extLst>
                <a:ext uri="{FF2B5EF4-FFF2-40B4-BE49-F238E27FC236}">
                  <a16:creationId xmlns:a16="http://schemas.microsoft.com/office/drawing/2014/main" id="{5B158EF1-FDDD-476C-B0B5-79B0DAADAD88}"/>
                </a:ext>
              </a:extLst>
            </p:cNvPr>
            <p:cNvSpPr/>
            <p:nvPr/>
          </p:nvSpPr>
          <p:spPr bwMode="auto">
            <a:xfrm>
              <a:off x="4115605" y="659874"/>
              <a:ext cx="611672" cy="991287"/>
            </a:xfrm>
            <a:custGeom>
              <a:avLst/>
              <a:gdLst/>
              <a:ahLst/>
              <a:cxnLst/>
              <a:rect l="l" t="t" r="r" b="b"/>
              <a:pathLst>
                <a:path w="1779505" h="2883903">
                  <a:moveTo>
                    <a:pt x="621669" y="0"/>
                  </a:moveTo>
                  <a:lnTo>
                    <a:pt x="1574657" y="0"/>
                  </a:lnTo>
                  <a:lnTo>
                    <a:pt x="1574657" y="1884601"/>
                  </a:lnTo>
                  <a:lnTo>
                    <a:pt x="1779505" y="1884601"/>
                  </a:lnTo>
                  <a:lnTo>
                    <a:pt x="1779505" y="2376236"/>
                  </a:lnTo>
                  <a:lnTo>
                    <a:pt x="1574657" y="2376236"/>
                  </a:lnTo>
                  <a:lnTo>
                    <a:pt x="1574657" y="2883903"/>
                  </a:lnTo>
                  <a:lnTo>
                    <a:pt x="855018" y="2883903"/>
                  </a:lnTo>
                  <a:lnTo>
                    <a:pt x="855018" y="2376236"/>
                  </a:lnTo>
                  <a:lnTo>
                    <a:pt x="0" y="2376236"/>
                  </a:lnTo>
                  <a:lnTo>
                    <a:pt x="0" y="1884601"/>
                  </a:lnTo>
                  <a:lnTo>
                    <a:pt x="621669" y="0"/>
                  </a:lnTo>
                  <a:close/>
                  <a:moveTo>
                    <a:pt x="855018" y="657295"/>
                  </a:moveTo>
                  <a:lnTo>
                    <a:pt x="537058" y="1884601"/>
                  </a:lnTo>
                  <a:lnTo>
                    <a:pt x="855018" y="1884601"/>
                  </a:lnTo>
                  <a:lnTo>
                    <a:pt x="855018" y="657295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ṥḷîḑe">
              <a:extLst>
                <a:ext uri="{FF2B5EF4-FFF2-40B4-BE49-F238E27FC236}">
                  <a16:creationId xmlns:a16="http://schemas.microsoft.com/office/drawing/2014/main" id="{E610DA54-AD27-4C21-B478-A8455B80CAB8}"/>
                </a:ext>
              </a:extLst>
            </p:cNvPr>
            <p:cNvSpPr/>
            <p:nvPr/>
          </p:nvSpPr>
          <p:spPr>
            <a:xfrm>
              <a:off x="9660920" y="646979"/>
              <a:ext cx="1384995" cy="1945228"/>
            </a:xfrm>
            <a:prstGeom prst="rect">
              <a:avLst/>
            </a:prstGeom>
          </p:spPr>
          <p:txBody>
            <a:bodyPr vert="eaVert" wrap="square">
              <a:normAutofit/>
            </a:bodyPr>
            <a:lstStyle/>
            <a:p>
              <a:r>
                <a:rPr lang="en-US" altLang="zh-CN" sz="2400" b="1" spc="300" dirty="0">
                  <a:solidFill>
                    <a:schemeClr val="accent1"/>
                  </a:solidFill>
                </a:rPr>
                <a:t>CONTENT</a:t>
              </a:r>
              <a:br>
                <a:rPr lang="en-US" altLang="zh-CN" sz="2400" b="1" spc="300" dirty="0">
                  <a:solidFill>
                    <a:schemeClr val="accent1"/>
                  </a:solidFill>
                </a:rPr>
              </a:br>
              <a:r>
                <a:rPr lang="zh-CN" altLang="en-US" sz="2400" b="1" spc="300" dirty="0">
                  <a:solidFill>
                    <a:schemeClr val="accent1"/>
                  </a:solidFill>
                </a:rPr>
                <a:t> </a:t>
              </a:r>
            </a:p>
          </p:txBody>
        </p:sp>
        <p:grpSp>
          <p:nvGrpSpPr>
            <p:cNvPr id="14" name="iṣḻîdè">
              <a:extLst>
                <a:ext uri="{FF2B5EF4-FFF2-40B4-BE49-F238E27FC236}">
                  <a16:creationId xmlns:a16="http://schemas.microsoft.com/office/drawing/2014/main" id="{C5E0A96E-46ED-40FB-A601-5D5833939D83}"/>
                </a:ext>
              </a:extLst>
            </p:cNvPr>
            <p:cNvGrpSpPr/>
            <p:nvPr/>
          </p:nvGrpSpPr>
          <p:grpSpPr>
            <a:xfrm>
              <a:off x="11045915" y="-2"/>
              <a:ext cx="288032" cy="2420889"/>
              <a:chOff x="11045915" y="-1"/>
              <a:chExt cx="288032" cy="2007966"/>
            </a:xfrm>
          </p:grpSpPr>
          <p:sp>
            <p:nvSpPr>
              <p:cNvPr id="15" name="îş1íḍé">
                <a:extLst>
                  <a:ext uri="{FF2B5EF4-FFF2-40B4-BE49-F238E27FC236}">
                    <a16:creationId xmlns:a16="http://schemas.microsoft.com/office/drawing/2014/main" id="{11566912-973C-4247-B367-9D0D5F23CACF}"/>
                  </a:ext>
                </a:extLst>
              </p:cNvPr>
              <p:cNvSpPr/>
              <p:nvPr/>
            </p:nvSpPr>
            <p:spPr bwMode="auto">
              <a:xfrm>
                <a:off x="11045915" y="-1"/>
                <a:ext cx="288032" cy="512677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ṧḻïdé">
                <a:extLst>
                  <a:ext uri="{FF2B5EF4-FFF2-40B4-BE49-F238E27FC236}">
                    <a16:creationId xmlns:a16="http://schemas.microsoft.com/office/drawing/2014/main" id="{FA1FFDBA-88E3-4EF3-BA87-C038176F9B4C}"/>
                  </a:ext>
                </a:extLst>
              </p:cNvPr>
              <p:cNvSpPr/>
              <p:nvPr/>
            </p:nvSpPr>
            <p:spPr bwMode="auto">
              <a:xfrm>
                <a:off x="11045915" y="502351"/>
                <a:ext cx="288032" cy="512677"/>
              </a:xfrm>
              <a:prstGeom prst="rect">
                <a:avLst/>
              </a:prstGeom>
              <a:solidFill>
                <a:schemeClr val="accent2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iṣḻïḑe">
                <a:extLst>
                  <a:ext uri="{FF2B5EF4-FFF2-40B4-BE49-F238E27FC236}">
                    <a16:creationId xmlns:a16="http://schemas.microsoft.com/office/drawing/2014/main" id="{915BBD2E-05F0-4F3F-92E0-EC118F4CF029}"/>
                  </a:ext>
                </a:extLst>
              </p:cNvPr>
              <p:cNvSpPr/>
              <p:nvPr/>
            </p:nvSpPr>
            <p:spPr bwMode="auto">
              <a:xfrm>
                <a:off x="11045915" y="1003982"/>
                <a:ext cx="288032" cy="512677"/>
              </a:xfrm>
              <a:prstGeom prst="rect">
                <a:avLst/>
              </a:prstGeom>
              <a:solidFill>
                <a:schemeClr val="accent3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íṧḻidè">
                <a:extLst>
                  <a:ext uri="{FF2B5EF4-FFF2-40B4-BE49-F238E27FC236}">
                    <a16:creationId xmlns:a16="http://schemas.microsoft.com/office/drawing/2014/main" id="{5C9DAB19-0C74-49FD-8DFF-313B86F8DE4B}"/>
                  </a:ext>
                </a:extLst>
              </p:cNvPr>
              <p:cNvSpPr/>
              <p:nvPr/>
            </p:nvSpPr>
            <p:spPr bwMode="auto">
              <a:xfrm>
                <a:off x="11045915" y="1495288"/>
                <a:ext cx="288032" cy="512677"/>
              </a:xfrm>
              <a:prstGeom prst="rect">
                <a:avLst/>
              </a:prstGeom>
              <a:solidFill>
                <a:schemeClr val="accent4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4636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54C83-C0AD-409A-9592-1D83D97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MINIX1.0 </a:t>
            </a:r>
            <a:r>
              <a:rPr lang="zh-CN" altLang="en-US" dirty="0"/>
              <a:t>文件系统</a:t>
            </a:r>
            <a:r>
              <a:rPr lang="en-US" altLang="zh-CN" dirty="0"/>
              <a:t>---</a:t>
            </a:r>
            <a:r>
              <a:rPr lang="zh-CN" altLang="en-US" dirty="0"/>
              <a:t>通过目录寻找文件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A9BEA6C-3166-405E-8945-9711AB97E00E}"/>
              </a:ext>
            </a:extLst>
          </p:cNvPr>
          <p:cNvSpPr txBox="1"/>
          <p:nvPr/>
        </p:nvSpPr>
        <p:spPr>
          <a:xfrm>
            <a:off x="669923" y="1245906"/>
            <a:ext cx="1085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举例：找“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/bin/vi</a:t>
            </a:r>
            <a:r>
              <a:rPr lang="zh-CN" altLang="en-US" dirty="0">
                <a:latin typeface="+mn-ea"/>
              </a:rPr>
              <a:t>”，即一个在目录</a:t>
            </a:r>
            <a:r>
              <a:rPr lang="en-US" altLang="zh-CN" dirty="0"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/bin/</a:t>
            </a:r>
            <a:r>
              <a:rPr lang="zh-CN" altLang="en-US" dirty="0">
                <a:latin typeface="+mn-ea"/>
              </a:rPr>
              <a:t>下，名叫“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en-US" dirty="0">
                <a:latin typeface="+mn-ea"/>
              </a:rPr>
              <a:t>”的文件名；</a:t>
            </a:r>
            <a:endParaRPr lang="en-US" altLang="zh-CN" dirty="0">
              <a:latin typeface="+mn-ea"/>
            </a:endParaRPr>
          </a:p>
          <a:p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en-US" altLang="zh-CN" dirty="0"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latin typeface="+mn-ea"/>
              </a:rPr>
              <a:t>Step3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vi</a:t>
            </a:r>
            <a:r>
              <a:rPr lang="zh-CN" altLang="zh-CN" sz="1800" dirty="0">
                <a:effectLst/>
                <a:latin typeface="+mn-ea"/>
              </a:rPr>
              <a:t>是</a:t>
            </a:r>
            <a:r>
              <a:rPr lang="en-US" altLang="zh-CN" sz="1800" dirty="0">
                <a:effectLst/>
                <a:latin typeface="+mn-ea"/>
              </a:rPr>
              <a:t>/</a:t>
            </a:r>
            <a:r>
              <a:rPr lang="en-US" altLang="zh-CN" dirty="0" err="1">
                <a:latin typeface="+mn-ea"/>
              </a:rPr>
              <a:t>usr</a:t>
            </a:r>
            <a:r>
              <a:rPr lang="en-US" altLang="zh-CN" dirty="0">
                <a:latin typeface="+mn-ea"/>
              </a:rPr>
              <a:t>/bin</a:t>
            </a:r>
            <a:r>
              <a:rPr lang="zh-CN" altLang="zh-CN" sz="1800" dirty="0">
                <a:effectLst/>
                <a:latin typeface="+mn-ea"/>
              </a:rPr>
              <a:t>目录下的一个</a:t>
            </a:r>
            <a:r>
              <a:rPr lang="zh-CN" altLang="en-US" sz="1800" dirty="0">
                <a:effectLst/>
                <a:latin typeface="+mn-ea"/>
              </a:rPr>
              <a:t>普通文件</a:t>
            </a:r>
            <a:r>
              <a:rPr lang="zh-CN" altLang="zh-CN" sz="1800" dirty="0">
                <a:effectLst/>
                <a:latin typeface="+mn-ea"/>
              </a:rPr>
              <a:t>，所以</a:t>
            </a:r>
            <a:r>
              <a:rPr lang="zh-CN" altLang="en-US" sz="1800" dirty="0">
                <a:effectLst/>
                <a:latin typeface="+mn-ea"/>
              </a:rPr>
              <a:t>继续</a:t>
            </a:r>
            <a:r>
              <a:rPr lang="en-US" altLang="zh-CN" sz="1800" dirty="0">
                <a:effectLst/>
                <a:latin typeface="+mn-ea"/>
              </a:rPr>
              <a:t>/</a:t>
            </a:r>
            <a:r>
              <a:rPr lang="en-US" altLang="zh-CN" sz="1800" dirty="0" err="1">
                <a:effectLst/>
                <a:latin typeface="+mn-ea"/>
              </a:rPr>
              <a:t>usr</a:t>
            </a:r>
            <a:r>
              <a:rPr lang="en-US" altLang="zh-CN" sz="1800" dirty="0">
                <a:effectLst/>
                <a:latin typeface="+mn-ea"/>
              </a:rPr>
              <a:t>/bin</a:t>
            </a:r>
            <a:r>
              <a:rPr lang="zh-CN" altLang="zh-CN" sz="1800" dirty="0">
                <a:effectLst/>
                <a:latin typeface="+mn-ea"/>
              </a:rPr>
              <a:t>目录中找</a:t>
            </a:r>
            <a:r>
              <a:rPr lang="en-US" altLang="zh-CN" sz="1800" dirty="0">
                <a:effectLst/>
                <a:latin typeface="+mn-ea"/>
              </a:rPr>
              <a:t>vi</a:t>
            </a:r>
            <a:r>
              <a:rPr lang="zh-CN" altLang="en-US" sz="1800" dirty="0">
                <a:effectLst/>
                <a:latin typeface="+mn-ea"/>
              </a:rPr>
              <a:t>文件，通过</a:t>
            </a:r>
            <a:r>
              <a:rPr lang="en-US" altLang="zh-CN" sz="1800" dirty="0" err="1">
                <a:effectLst/>
                <a:latin typeface="+mn-ea"/>
              </a:rPr>
              <a:t>inode</a:t>
            </a:r>
            <a:r>
              <a:rPr lang="zh-CN" altLang="en-US" sz="1800" dirty="0">
                <a:effectLst/>
                <a:latin typeface="+mn-ea"/>
              </a:rPr>
              <a:t>号读取数据；</a:t>
            </a:r>
            <a:endParaRPr lang="zh-CN" altLang="zh-CN" sz="1800" dirty="0">
              <a:effectLst/>
              <a:latin typeface="+mn-ea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zh-CN" altLang="zh-CN" sz="1800" dirty="0">
                <a:effectLst/>
                <a:latin typeface="+mn-ea"/>
              </a:rPr>
              <a:t> </a:t>
            </a:r>
          </a:p>
          <a:p>
            <a:endParaRPr lang="en-US" altLang="zh-CN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F82EF1-E75B-47CF-91B2-D49E0C30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384" y="2488974"/>
            <a:ext cx="6324925" cy="436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78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2696" y="1561343"/>
            <a:ext cx="5462610" cy="912916"/>
          </a:xfrm>
        </p:spPr>
        <p:txBody>
          <a:bodyPr>
            <a:noAutofit/>
          </a:bodyPr>
          <a:lstStyle/>
          <a:p>
            <a:pPr algn="l"/>
            <a:r>
              <a:rPr lang="zh-CN" altLang="en-US" sz="3600" dirty="0"/>
              <a:t>总结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2DB5BE-5504-4A3E-BA24-A01BEC036594}"/>
              </a:ext>
            </a:extLst>
          </p:cNvPr>
          <p:cNvSpPr txBox="1"/>
          <p:nvPr/>
        </p:nvSpPr>
        <p:spPr>
          <a:xfrm>
            <a:off x="682696" y="2922785"/>
            <a:ext cx="90431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1.</a:t>
            </a:r>
            <a:r>
              <a:rPr lang="zh-CN" altLang="en-US" sz="2800" dirty="0"/>
              <a:t>核心思想：一切皆为文件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2.</a:t>
            </a:r>
            <a:r>
              <a:rPr lang="zh-CN" altLang="en-US" sz="2800" dirty="0"/>
              <a:t>为文件分配空间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3.</a:t>
            </a:r>
            <a:r>
              <a:rPr lang="zh-CN" altLang="en-US" sz="2800" dirty="0"/>
              <a:t>位图法管理</a:t>
            </a:r>
            <a:r>
              <a:rPr lang="en-US" altLang="zh-CN" sz="2800" dirty="0" err="1"/>
              <a:t>i</a:t>
            </a:r>
            <a:r>
              <a:rPr lang="zh-CN" altLang="en-US" sz="2800" dirty="0"/>
              <a:t>节点、空闲盘块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4.</a:t>
            </a:r>
            <a:r>
              <a:rPr lang="zh-CN" altLang="en-US" sz="2800" dirty="0"/>
              <a:t>文件存储底层实现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5.</a:t>
            </a:r>
            <a:r>
              <a:rPr lang="zh-CN" altLang="en-US" sz="2800" dirty="0"/>
              <a:t>根据路径查找文件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78067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6000" dirty="0"/>
              <a:t>Thanks</a:t>
            </a:r>
            <a:endParaRPr lang="zh-CN" altLang="en-US" sz="60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Edited by Peng Xiao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362F-F804-497F-A88C-4DFEDDD28839}"/>
              </a:ext>
            </a:extLst>
          </p:cNvPr>
          <p:cNvCxnSpPr/>
          <p:nvPr/>
        </p:nvCxnSpPr>
        <p:spPr>
          <a:xfrm>
            <a:off x="3695700" y="4562704"/>
            <a:ext cx="4800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E04ADC-C393-499F-8107-B6076CC1C6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2020/11/09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4000" dirty="0"/>
              <a:t>为什么需要文件系统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4" name="Picture 2" descr="preview">
            <a:extLst>
              <a:ext uri="{FF2B5EF4-FFF2-40B4-BE49-F238E27FC236}">
                <a16:creationId xmlns:a16="http://schemas.microsoft.com/office/drawing/2014/main" id="{A2366C8B-6CDB-4187-A681-1AF091D0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53" y="3008742"/>
            <a:ext cx="7525871" cy="363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97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7FA2A-6941-44C5-9975-0E895A3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为什么需要文件系统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9B15C-ECEE-4A61-8D8E-B57611A7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D82BD8-BA98-444A-ABF3-36C36BA63426}"/>
              </a:ext>
            </a:extLst>
          </p:cNvPr>
          <p:cNvSpPr txBox="1"/>
          <p:nvPr/>
        </p:nvSpPr>
        <p:spPr>
          <a:xfrm>
            <a:off x="5011271" y="1028700"/>
            <a:ext cx="716275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假如没有文件系统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用户：给我分配</a:t>
            </a:r>
            <a:r>
              <a:rPr lang="en-US" altLang="zh-CN" dirty="0"/>
              <a:t>10</a:t>
            </a:r>
            <a:r>
              <a:rPr lang="zh-CN" altLang="en-US" dirty="0"/>
              <a:t>个空闲的磁盘块，我有一个</a:t>
            </a:r>
            <a:r>
              <a:rPr lang="en-US" altLang="zh-CN" dirty="0" err="1"/>
              <a:t>hello.c</a:t>
            </a:r>
            <a:r>
              <a:rPr lang="zh-CN" altLang="en-US" dirty="0"/>
              <a:t>的程序要存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磁盘：好的，已找到</a:t>
            </a:r>
            <a:r>
              <a:rPr lang="en-US" altLang="zh-CN" dirty="0"/>
              <a:t>10</a:t>
            </a:r>
            <a:r>
              <a:rPr lang="zh-CN" altLang="en-US" dirty="0"/>
              <a:t>个空闲的磁盘块，编号分别是</a:t>
            </a:r>
            <a:r>
              <a:rPr lang="en-US" altLang="zh-CN" dirty="0"/>
              <a:t>1024</a:t>
            </a:r>
            <a:r>
              <a:rPr lang="zh-CN" altLang="en-US" dirty="0"/>
              <a:t>、</a:t>
            </a:r>
            <a:r>
              <a:rPr lang="en-US" altLang="zh-CN" dirty="0"/>
              <a:t>1044</a:t>
            </a:r>
            <a:r>
              <a:rPr lang="zh-CN" altLang="en-US" dirty="0"/>
              <a:t>、</a:t>
            </a:r>
            <a:r>
              <a:rPr lang="en-US" altLang="zh-CN" dirty="0"/>
              <a:t>2010</a:t>
            </a:r>
            <a:r>
              <a:rPr lang="zh-CN" altLang="en-US" dirty="0"/>
              <a:t>、</a:t>
            </a:r>
            <a:r>
              <a:rPr lang="en-US" altLang="zh-CN" dirty="0"/>
              <a:t>3000……</a:t>
            </a:r>
          </a:p>
          <a:p>
            <a:endParaRPr lang="en-US" altLang="zh-CN" dirty="0"/>
          </a:p>
          <a:p>
            <a:r>
              <a:rPr lang="zh-CN" altLang="en-US" dirty="0"/>
              <a:t>用户：把这些代码给我存进去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磁盘：好的，开始写入</a:t>
            </a:r>
            <a:r>
              <a:rPr lang="en-US" altLang="zh-CN" dirty="0"/>
              <a:t>……..</a:t>
            </a:r>
            <a:r>
              <a:rPr lang="zh-CN" altLang="en-US" dirty="0"/>
              <a:t>写完了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N </a:t>
            </a:r>
            <a:r>
              <a:rPr lang="zh-CN" altLang="en-US" dirty="0"/>
              <a:t>小时过后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用户：把我的之前存的</a:t>
            </a:r>
            <a:r>
              <a:rPr lang="en-US" altLang="zh-CN" dirty="0" err="1"/>
              <a:t>hello.c</a:t>
            </a:r>
            <a:r>
              <a:rPr lang="zh-CN" altLang="en-US" dirty="0"/>
              <a:t>程序拿到内存来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磁盘：啥</a:t>
            </a:r>
            <a:r>
              <a:rPr lang="en-US" altLang="zh-CN" dirty="0"/>
              <a:t>.c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用户：</a:t>
            </a:r>
            <a:r>
              <a:rPr lang="en-US" altLang="zh-CN" dirty="0" err="1"/>
              <a:t>hello.c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磁盘：</a:t>
            </a:r>
            <a:r>
              <a:rPr lang="en-US" altLang="zh-CN" dirty="0"/>
              <a:t>hello.</a:t>
            </a:r>
            <a:r>
              <a:rPr lang="zh-CN" altLang="en-US" dirty="0"/>
              <a:t>啥？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用户：磁盘块号</a:t>
            </a:r>
            <a:r>
              <a:rPr lang="en-US" altLang="zh-CN" dirty="0"/>
              <a:t>1024</a:t>
            </a:r>
            <a:r>
              <a:rPr lang="zh-CN" altLang="en-US" dirty="0"/>
              <a:t>、</a:t>
            </a:r>
            <a:r>
              <a:rPr lang="en-US" altLang="zh-CN" dirty="0"/>
              <a:t>1044</a:t>
            </a:r>
            <a:r>
              <a:rPr lang="zh-CN" altLang="en-US" dirty="0"/>
              <a:t>、</a:t>
            </a:r>
            <a:r>
              <a:rPr lang="en-US" altLang="zh-CN" dirty="0"/>
              <a:t>2010</a:t>
            </a:r>
            <a:r>
              <a:rPr lang="zh-CN" altLang="en-US" dirty="0"/>
              <a:t>、</a:t>
            </a:r>
            <a:r>
              <a:rPr lang="en-US" altLang="zh-CN" dirty="0"/>
              <a:t>3000……</a:t>
            </a:r>
          </a:p>
          <a:p>
            <a:endParaRPr lang="en-US" altLang="zh-CN" dirty="0"/>
          </a:p>
          <a:p>
            <a:r>
              <a:rPr lang="zh-CN" altLang="en-US" dirty="0"/>
              <a:t>磁盘：嗷！原来你管这玩意儿叫</a:t>
            </a:r>
            <a:r>
              <a:rPr lang="en-US" altLang="zh-CN" dirty="0" err="1"/>
              <a:t>hello.c</a:t>
            </a:r>
            <a:r>
              <a:rPr lang="zh-CN" altLang="en-US" dirty="0"/>
              <a:t>，马上给你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3653F6-AE08-4FFF-BE86-B86E9AE9C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1"/>
          <a:stretch/>
        </p:blipFill>
        <p:spPr>
          <a:xfrm>
            <a:off x="0" y="1647359"/>
            <a:ext cx="5011271" cy="39774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C9532B-B105-47A6-AC25-28F99828C3B3}"/>
              </a:ext>
            </a:extLst>
          </p:cNvPr>
          <p:cNvSpPr/>
          <p:nvPr/>
        </p:nvSpPr>
        <p:spPr>
          <a:xfrm rot="20822477">
            <a:off x="7004541" y="4459959"/>
            <a:ext cx="3467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使用起来很不方便</a:t>
            </a:r>
            <a:endParaRPr lang="zh-CN" altLang="en-US" sz="3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751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7FA2A-6941-44C5-9975-0E895A3A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为什么需要文件系统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9B15C-ECEE-4A61-8D8E-B57611A7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53B9BD-7D10-4D51-AE8C-B87617F5792C}"/>
              </a:ext>
            </a:extLst>
          </p:cNvPr>
          <p:cNvSpPr txBox="1"/>
          <p:nvPr/>
        </p:nvSpPr>
        <p:spPr>
          <a:xfrm>
            <a:off x="669924" y="1207218"/>
            <a:ext cx="10850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所以可以发现，操作系统管理外存与内存是不一样的；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对于一般用户而言，使用磁盘是非常困难的，因为用户不知道如何驱动一个磁盘，以及</a:t>
            </a:r>
            <a:r>
              <a:rPr lang="zh-CN" altLang="en-US" dirty="0">
                <a:solidFill>
                  <a:srgbClr val="FF0000"/>
                </a:solidFill>
              </a:rPr>
              <a:t>计算数据在磁盘上的存放位置</a:t>
            </a:r>
            <a:r>
              <a:rPr lang="zh-CN" altLang="en-US" dirty="0"/>
              <a:t>，所以不能像通过物理地址访问内存一样访问外存。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那如何高效的访问外存？</a:t>
            </a:r>
            <a:endParaRPr lang="en-US" altLang="zh-CN" dirty="0"/>
          </a:p>
          <a:p>
            <a:r>
              <a:rPr lang="zh-CN" altLang="en-US" dirty="0"/>
              <a:t>我们希望外存中数据</a:t>
            </a:r>
            <a:r>
              <a:rPr lang="zh-CN" altLang="en-US" dirty="0">
                <a:solidFill>
                  <a:srgbClr val="FF0000"/>
                </a:solidFill>
              </a:rPr>
              <a:t>以某种固定的“数据格式”存储</a:t>
            </a:r>
            <a:r>
              <a:rPr lang="zh-CN" altLang="en-US" dirty="0"/>
              <a:t>，通过解析这种“数据格式”，实现访问数据，那么这样的一种我们</a:t>
            </a:r>
            <a:r>
              <a:rPr lang="zh-CN" altLang="en-US" dirty="0">
                <a:solidFill>
                  <a:srgbClr val="FF0000"/>
                </a:solidFill>
              </a:rPr>
              <a:t>抽象出来</a:t>
            </a:r>
            <a:r>
              <a:rPr lang="zh-CN" altLang="en-US" dirty="0"/>
              <a:t>的一种</a:t>
            </a:r>
            <a:r>
              <a:rPr lang="zh-CN" altLang="en-US" dirty="0">
                <a:solidFill>
                  <a:srgbClr val="FF0000"/>
                </a:solidFill>
              </a:rPr>
              <a:t>介于用户和外存之间的“数据格式”</a:t>
            </a:r>
            <a:r>
              <a:rPr lang="zh-CN" altLang="en-US" dirty="0"/>
              <a:t>，便是文件系统的由来。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4E8BF4-B843-4CDE-A911-7DB14725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2" y="4006972"/>
            <a:ext cx="5029246" cy="28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283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94982" y="3271666"/>
            <a:ext cx="11934265" cy="358633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</a:t>
            </a:r>
            <a:r>
              <a:rPr lang="zh-CN" altLang="en-US" sz="2000" dirty="0"/>
              <a:t>，我们知道磁盘中的数据</a:t>
            </a:r>
            <a:r>
              <a:rPr lang="zh-CN" altLang="en-US" sz="2000" dirty="0">
                <a:solidFill>
                  <a:srgbClr val="FF0000"/>
                </a:solidFill>
              </a:rPr>
              <a:t>以“文件”为基本单位存储</a:t>
            </a:r>
            <a:r>
              <a:rPr lang="zh-CN" altLang="en-US" sz="2000" dirty="0"/>
              <a:t>，那这就有了如下具体的文件系统实现问题：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</a:p>
          <a:p>
            <a:r>
              <a:rPr lang="en-US" altLang="zh-CN" sz="2000" dirty="0"/>
              <a:t>	1</a:t>
            </a:r>
            <a:r>
              <a:rPr lang="zh-CN" altLang="en-US" sz="2000" dirty="0"/>
              <a:t>）文件的存放问题</a:t>
            </a:r>
            <a:r>
              <a:rPr lang="en-US" altLang="zh-CN" sz="2000" dirty="0"/>
              <a:t>	——</a:t>
            </a:r>
            <a:r>
              <a:rPr lang="zh-CN" altLang="en-US" sz="2000" dirty="0"/>
              <a:t>如何为一个文件分配空间？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2</a:t>
            </a:r>
            <a:r>
              <a:rPr lang="zh-CN" altLang="en-US" sz="2000" dirty="0"/>
              <a:t>）管理空闲块</a:t>
            </a:r>
            <a:r>
              <a:rPr lang="en-US" altLang="zh-CN" sz="2000" dirty="0"/>
              <a:t>		——</a:t>
            </a:r>
            <a:r>
              <a:rPr lang="zh-CN" altLang="en-US" sz="2000" dirty="0"/>
              <a:t>如何有效管理空闲资源？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3</a:t>
            </a:r>
            <a:r>
              <a:rPr lang="zh-CN" altLang="en-US" sz="2000" dirty="0"/>
              <a:t>）恢复问题</a:t>
            </a:r>
            <a:r>
              <a:rPr lang="en-US" altLang="zh-CN" sz="2000" dirty="0"/>
              <a:t>		——</a:t>
            </a:r>
            <a:r>
              <a:rPr lang="zh-CN" altLang="en-US" sz="2000" dirty="0"/>
              <a:t>万一出现意外如何恢复？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文件系统实现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1954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194982" y="3271666"/>
            <a:ext cx="11934265" cy="3586334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NOW</a:t>
            </a:r>
            <a:r>
              <a:rPr lang="zh-CN" altLang="en-US" sz="2000" dirty="0"/>
              <a:t>，我们知道磁盘中的数据</a:t>
            </a:r>
            <a:r>
              <a:rPr lang="zh-CN" altLang="en-US" sz="2000" dirty="0">
                <a:solidFill>
                  <a:srgbClr val="FF0000"/>
                </a:solidFill>
              </a:rPr>
              <a:t>以“文件”为基本单位存储</a:t>
            </a:r>
            <a:r>
              <a:rPr lang="zh-CN" altLang="en-US" sz="2000" dirty="0"/>
              <a:t>，那这就有了如下具体的文件系统实现问题：</a:t>
            </a:r>
            <a:endParaRPr lang="en-US" altLang="zh-CN" sz="2000" dirty="0"/>
          </a:p>
          <a:p>
            <a:r>
              <a:rPr lang="en-US" altLang="zh-CN" sz="2000" dirty="0"/>
              <a:t>	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	1</a:t>
            </a:r>
            <a:r>
              <a:rPr lang="zh-CN" altLang="en-US" sz="2800" dirty="0">
                <a:solidFill>
                  <a:srgbClr val="FF0000"/>
                </a:solidFill>
              </a:rPr>
              <a:t>）文件的存放问题</a:t>
            </a:r>
            <a:r>
              <a:rPr lang="en-US" altLang="zh-CN" sz="2800" dirty="0">
                <a:solidFill>
                  <a:srgbClr val="FF0000"/>
                </a:solidFill>
              </a:rPr>
              <a:t>	——</a:t>
            </a:r>
            <a:r>
              <a:rPr lang="zh-CN" altLang="en-US" sz="2800" dirty="0">
                <a:solidFill>
                  <a:srgbClr val="FF0000"/>
                </a:solidFill>
              </a:rPr>
              <a:t>如何为一个文件分配空间？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	2</a:t>
            </a:r>
            <a:r>
              <a:rPr lang="zh-CN" altLang="en-US" sz="2000" dirty="0"/>
              <a:t>）管理空闲块</a:t>
            </a:r>
            <a:r>
              <a:rPr lang="en-US" altLang="zh-CN" sz="2000" dirty="0"/>
              <a:t>		——</a:t>
            </a:r>
            <a:r>
              <a:rPr lang="zh-CN" altLang="en-US" sz="2000" dirty="0"/>
              <a:t>如何有效管理空闲资源？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	3</a:t>
            </a:r>
            <a:r>
              <a:rPr lang="zh-CN" altLang="en-US" sz="2000" dirty="0"/>
              <a:t>）恢复问题</a:t>
            </a:r>
            <a:r>
              <a:rPr lang="en-US" altLang="zh-CN" sz="2000" dirty="0"/>
              <a:t>		——</a:t>
            </a:r>
            <a:r>
              <a:rPr lang="zh-CN" altLang="en-US" sz="2000" dirty="0"/>
              <a:t>万一出现意外如何恢复？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600" dirty="0"/>
              <a:t>文件系统实现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DFB691-3E95-4612-A5D9-5AA9655B27DC}"/>
              </a:ext>
            </a:extLst>
          </p:cNvPr>
          <p:cNvSpPr txBox="1"/>
          <p:nvPr/>
        </p:nvSpPr>
        <p:spPr>
          <a:xfrm>
            <a:off x="10429875" y="4692500"/>
            <a:ext cx="1090613" cy="1444775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69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436D-9DA8-4B36-B068-C5D364BC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空间分配方法</a:t>
            </a:r>
            <a:r>
              <a:rPr lang="en-US" altLang="zh-CN" dirty="0"/>
              <a:t>---</a:t>
            </a:r>
            <a:r>
              <a:rPr lang="zh-CN" altLang="en-US" dirty="0"/>
              <a:t>连续分配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74885-660A-42F9-A40C-434A428F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A5AB542C-233F-4C5C-9750-F3C0F6C6AB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7" t="1431" r="4042"/>
          <a:stretch/>
        </p:blipFill>
        <p:spPr>
          <a:xfrm>
            <a:off x="669924" y="1289018"/>
            <a:ext cx="3028017" cy="515782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9DC0D80-DBCE-4F53-BA8D-0956F33B020F}"/>
              </a:ext>
            </a:extLst>
          </p:cNvPr>
          <p:cNvSpPr txBox="1"/>
          <p:nvPr/>
        </p:nvSpPr>
        <p:spPr>
          <a:xfrm>
            <a:off x="4316506" y="1600200"/>
            <a:ext cx="75774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连续分配：</a:t>
            </a:r>
            <a:endParaRPr lang="en-US" altLang="zh-CN" dirty="0"/>
          </a:p>
          <a:p>
            <a:r>
              <a:rPr lang="zh-CN" altLang="en-US" dirty="0">
                <a:solidFill>
                  <a:srgbClr val="92D050"/>
                </a:solidFill>
              </a:rPr>
              <a:t>文件</a:t>
            </a:r>
            <a:r>
              <a:rPr lang="en-US" altLang="zh-CN" dirty="0">
                <a:solidFill>
                  <a:srgbClr val="92D050"/>
                </a:solidFill>
              </a:rPr>
              <a:t>1 </a:t>
            </a:r>
            <a:r>
              <a:rPr lang="zh-CN" altLang="en-US" dirty="0">
                <a:solidFill>
                  <a:srgbClr val="92D050"/>
                </a:solidFill>
              </a:rPr>
              <a:t>占据磁盘块 </a:t>
            </a:r>
            <a:r>
              <a:rPr lang="en-US" altLang="zh-CN" dirty="0">
                <a:solidFill>
                  <a:srgbClr val="92D050"/>
                </a:solidFill>
              </a:rPr>
              <a:t>1-3</a:t>
            </a:r>
          </a:p>
          <a:p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文件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 </a:t>
            </a:r>
            <a:r>
              <a:rPr lang="zh-CN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占据磁盘块 </a:t>
            </a:r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8-12</a:t>
            </a:r>
          </a:p>
          <a:p>
            <a:r>
              <a:rPr lang="zh-CN" altLang="en-US" dirty="0">
                <a:solidFill>
                  <a:srgbClr val="FFC000"/>
                </a:solidFill>
              </a:rPr>
              <a:t>文件</a:t>
            </a:r>
            <a:r>
              <a:rPr lang="en-US" altLang="zh-CN" dirty="0">
                <a:solidFill>
                  <a:srgbClr val="FFC000"/>
                </a:solidFill>
              </a:rPr>
              <a:t>3 </a:t>
            </a:r>
            <a:r>
              <a:rPr lang="zh-CN" altLang="en-US" dirty="0">
                <a:solidFill>
                  <a:srgbClr val="FFC000"/>
                </a:solidFill>
              </a:rPr>
              <a:t>占据磁盘块 </a:t>
            </a:r>
            <a:r>
              <a:rPr lang="en-US" altLang="zh-CN" dirty="0">
                <a:solidFill>
                  <a:srgbClr val="FFC000"/>
                </a:solidFill>
              </a:rPr>
              <a:t>15-20</a:t>
            </a:r>
          </a:p>
          <a:p>
            <a:endParaRPr lang="en-US" altLang="zh-CN" dirty="0">
              <a:solidFill>
                <a:srgbClr val="FFC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优点：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这种方法在随机访问文件是效率极好，因为你只要知道了</a:t>
            </a:r>
            <a:r>
              <a:rPr lang="en-US" altLang="zh-CN" dirty="0"/>
              <a:t>	</a:t>
            </a:r>
            <a:r>
              <a:rPr lang="zh-CN" altLang="en-US" dirty="0"/>
              <a:t>开头和长度，就像数组一样可以随便访问，就像</a:t>
            </a:r>
            <a:r>
              <a:rPr lang="en-US" altLang="zh-CN" dirty="0"/>
              <a:t>CPU</a:t>
            </a:r>
            <a:r>
              <a:rPr lang="zh-CN" altLang="en-US" dirty="0"/>
              <a:t>访问</a:t>
            </a:r>
            <a:r>
              <a:rPr lang="en-US" altLang="zh-CN" dirty="0"/>
              <a:t>	</a:t>
            </a:r>
            <a:r>
              <a:rPr lang="zh-CN" altLang="en-US" dirty="0"/>
              <a:t>内存一样， 只要给出地址，立刻就能定位到指定的位置。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缺点：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	</a:t>
            </a:r>
            <a:r>
              <a:rPr lang="zh-CN" altLang="en-US" dirty="0"/>
              <a:t>造成磁盘空洞，对于磁盘</a:t>
            </a:r>
            <a:r>
              <a:rPr lang="en-US" altLang="zh-CN" dirty="0"/>
              <a:t>4~7</a:t>
            </a:r>
            <a:r>
              <a:rPr lang="zh-CN" altLang="en-US" dirty="0"/>
              <a:t>、</a:t>
            </a:r>
            <a:r>
              <a:rPr lang="en-US" altLang="zh-CN" dirty="0"/>
              <a:t>13~14</a:t>
            </a:r>
            <a:r>
              <a:rPr lang="zh-CN" altLang="en-US" dirty="0"/>
              <a:t>，之前是由数据分配的，</a:t>
            </a:r>
            <a:r>
              <a:rPr lang="en-US" altLang="zh-CN" dirty="0"/>
              <a:t>	</a:t>
            </a:r>
            <a:r>
              <a:rPr lang="zh-CN" altLang="en-US" dirty="0"/>
              <a:t>但是在数据被删除之后，没有</a:t>
            </a:r>
            <a:r>
              <a:rPr lang="zh-CN" altLang="en-US" dirty="0">
                <a:solidFill>
                  <a:srgbClr val="FF0000"/>
                </a:solidFill>
              </a:rPr>
              <a:t>合适大小</a:t>
            </a:r>
            <a:r>
              <a:rPr lang="zh-CN" altLang="en-US" dirty="0"/>
              <a:t>的文件分配过来，就一直</a:t>
            </a:r>
            <a:r>
              <a:rPr lang="en-US" altLang="zh-CN" dirty="0"/>
              <a:t>	</a:t>
            </a:r>
            <a:r>
              <a:rPr lang="zh-CN" altLang="en-US" dirty="0"/>
              <a:t>空着。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9E5E4C-2A35-4831-97D4-4DBC98111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289017"/>
            <a:ext cx="3115423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9436D-9DA8-4B36-B068-C5D364BCE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空间分配方法</a:t>
            </a:r>
            <a:r>
              <a:rPr lang="en-US" altLang="zh-CN" dirty="0"/>
              <a:t>---</a:t>
            </a:r>
            <a:r>
              <a:rPr lang="zh-CN" altLang="en-US" dirty="0"/>
              <a:t>链式分配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B74885-660A-42F9-A40C-434A428F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DC0D80-DBCE-4F53-BA8D-0956F33B020F}"/>
              </a:ext>
            </a:extLst>
          </p:cNvPr>
          <p:cNvSpPr txBox="1"/>
          <p:nvPr/>
        </p:nvSpPr>
        <p:spPr>
          <a:xfrm>
            <a:off x="4558553" y="2521274"/>
            <a:ext cx="7577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链式分配：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3E3E3E"/>
                </a:solidFill>
                <a:effectLst/>
                <a:latin typeface="-apple-system-font"/>
              </a:rPr>
              <a:t>	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-apple-system-font"/>
              </a:rPr>
              <a:t>这个文件从第一块磁盘开始，</a:t>
            </a:r>
            <a:r>
              <a:rPr lang="zh-CN" altLang="en-US" b="0" i="0" dirty="0">
                <a:solidFill>
                  <a:srgbClr val="00B050"/>
                </a:solidFill>
                <a:effectLst/>
                <a:latin typeface="-apple-system-font"/>
              </a:rPr>
              <a:t>形成一个链 </a:t>
            </a:r>
            <a:r>
              <a:rPr lang="en-US" altLang="zh-CN" b="0" i="0" dirty="0">
                <a:solidFill>
                  <a:srgbClr val="00B050"/>
                </a:solidFill>
                <a:effectLst/>
                <a:latin typeface="-apple-system-font"/>
              </a:rPr>
              <a:t>1-&gt;9-&gt;18-&gt;8-&gt;3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-apple-system-font"/>
              </a:rPr>
              <a:t>；</a:t>
            </a:r>
            <a:endParaRPr lang="en-US" altLang="zh-CN" b="0" i="0" dirty="0">
              <a:solidFill>
                <a:srgbClr val="3E3E3E"/>
              </a:solidFill>
              <a:effectLst/>
              <a:latin typeface="-apple-system-font"/>
            </a:endParaRPr>
          </a:p>
          <a:p>
            <a:endParaRPr lang="en-US" altLang="zh-CN" b="0" i="0" dirty="0">
              <a:solidFill>
                <a:srgbClr val="3E3E3E"/>
              </a:solidFill>
              <a:effectLst/>
              <a:latin typeface="-apple-system-font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-apple-system-font"/>
              </a:rPr>
              <a:t>优点：</a:t>
            </a:r>
            <a:endParaRPr lang="en-US" altLang="zh-CN" b="0" i="0" dirty="0">
              <a:solidFill>
                <a:srgbClr val="FF0000"/>
              </a:solidFill>
              <a:effectLst/>
              <a:latin typeface="-apple-system-font"/>
            </a:endParaRPr>
          </a:p>
          <a:p>
            <a:r>
              <a:rPr lang="en-US" altLang="zh-CN" b="0" i="0" dirty="0">
                <a:solidFill>
                  <a:srgbClr val="3E3E3E"/>
                </a:solidFill>
                <a:effectLst/>
                <a:latin typeface="-apple-system-font"/>
              </a:rPr>
              <a:t>	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-apple-system-font"/>
              </a:rPr>
              <a:t>每一块空闲的磁盘都会得到充分的利用，空间资源利用率非常高。</a:t>
            </a:r>
            <a:endParaRPr lang="en-US" altLang="zh-CN" b="0" i="0" dirty="0">
              <a:solidFill>
                <a:srgbClr val="3E3E3E"/>
              </a:solidFill>
              <a:effectLst/>
              <a:latin typeface="-apple-system-font"/>
            </a:endParaRPr>
          </a:p>
          <a:p>
            <a:r>
              <a:rPr lang="en-US" altLang="zh-CN" dirty="0">
                <a:solidFill>
                  <a:srgbClr val="3E3E3E"/>
                </a:solidFill>
                <a:latin typeface="-apple-system-font"/>
              </a:rPr>
              <a:t>            </a:t>
            </a:r>
            <a:r>
              <a:rPr lang="zh-CN" altLang="en-US" dirty="0">
                <a:solidFill>
                  <a:srgbClr val="3E3E3E"/>
                </a:solidFill>
                <a:latin typeface="-apple-system-font"/>
              </a:rPr>
              <a:t>（但每一个磁盘块都需要存储一个指针指向下一个磁盘块，这是链</a:t>
            </a:r>
            <a:r>
              <a:rPr lang="en-US" altLang="zh-CN" dirty="0">
                <a:solidFill>
                  <a:srgbClr val="3E3E3E"/>
                </a:solidFill>
                <a:latin typeface="-apple-system-font"/>
              </a:rPr>
              <a:t>	</a:t>
            </a:r>
            <a:r>
              <a:rPr lang="zh-CN" altLang="en-US" dirty="0">
                <a:solidFill>
                  <a:srgbClr val="3E3E3E"/>
                </a:solidFill>
                <a:latin typeface="-apple-system-font"/>
              </a:rPr>
              <a:t>表法不可避免的浪费）</a:t>
            </a:r>
            <a:endParaRPr lang="en-US" altLang="zh-CN" b="0" i="0" dirty="0">
              <a:solidFill>
                <a:srgbClr val="3E3E3E"/>
              </a:solidFill>
              <a:effectLst/>
              <a:latin typeface="-apple-system-font"/>
            </a:endParaRPr>
          </a:p>
          <a:p>
            <a:endParaRPr lang="en-US" altLang="zh-CN" dirty="0">
              <a:solidFill>
                <a:srgbClr val="3E3E3E"/>
              </a:solidFill>
              <a:latin typeface="-apple-system-font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-apple-system-font"/>
              </a:rPr>
              <a:t>缺点：</a:t>
            </a:r>
            <a:endParaRPr lang="en-US" altLang="zh-CN" dirty="0">
              <a:solidFill>
                <a:srgbClr val="FF0000"/>
              </a:solidFill>
              <a:latin typeface="-apple-system-font"/>
            </a:endParaRPr>
          </a:p>
          <a:p>
            <a:r>
              <a:rPr lang="en-US" altLang="zh-CN" dirty="0">
                <a:solidFill>
                  <a:srgbClr val="3E3E3E"/>
                </a:solidFill>
                <a:latin typeface="-apple-system-font"/>
              </a:rPr>
              <a:t>	</a:t>
            </a:r>
            <a:r>
              <a:rPr lang="zh-CN" altLang="en-US" dirty="0">
                <a:solidFill>
                  <a:srgbClr val="3E3E3E"/>
                </a:solidFill>
                <a:latin typeface="-apple-system-font"/>
              </a:rPr>
              <a:t>随机访问效果差，每次都要从头开始找。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A2043F-8D64-4B2D-82CF-9E17BF24B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" t="1028" r="3125" b="934"/>
          <a:stretch/>
        </p:blipFill>
        <p:spPr>
          <a:xfrm>
            <a:off x="669924" y="1110410"/>
            <a:ext cx="3052483" cy="51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1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dfa4072-8d51-44c5-98ae-30a7044357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80e25c2-97e1-4d5c-b51f-8d6d52b20bde"/>
</p:tagLst>
</file>

<file path=ppt/theme/theme1.xml><?xml version="1.0" encoding="utf-8"?>
<a:theme xmlns:a="http://schemas.openxmlformats.org/drawingml/2006/main" name="主题5">
  <a:themeElements>
    <a:clrScheme name="地铁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03689"/>
      </a:accent1>
      <a:accent2>
        <a:srgbClr val="DA3C49"/>
      </a:accent2>
      <a:accent3>
        <a:srgbClr val="ACD9F2"/>
      </a:accent3>
      <a:accent4>
        <a:srgbClr val="CDD7DB"/>
      </a:accent4>
      <a:accent5>
        <a:srgbClr val="F0EFE0"/>
      </a:accent5>
      <a:accent6>
        <a:srgbClr val="215E8B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地铁">
    <a:dk1>
      <a:srgbClr val="000000"/>
    </a:dk1>
    <a:lt1>
      <a:srgbClr val="FFFFFF"/>
    </a:lt1>
    <a:dk2>
      <a:srgbClr val="44546A"/>
    </a:dk2>
    <a:lt2>
      <a:srgbClr val="E7E6E6"/>
    </a:lt2>
    <a:accent1>
      <a:srgbClr val="303689"/>
    </a:accent1>
    <a:accent2>
      <a:srgbClr val="DA3C49"/>
    </a:accent2>
    <a:accent3>
      <a:srgbClr val="ACD9F2"/>
    </a:accent3>
    <a:accent4>
      <a:srgbClr val="CDD7DB"/>
    </a:accent4>
    <a:accent5>
      <a:srgbClr val="F0EFE0"/>
    </a:accent5>
    <a:accent6>
      <a:srgbClr val="215E8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2043</Words>
  <Application>Microsoft Office PowerPoint</Application>
  <PresentationFormat>宽屏</PresentationFormat>
  <Paragraphs>212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-apple-system-font</vt:lpstr>
      <vt:lpstr>等线</vt:lpstr>
      <vt:lpstr>微软雅黑</vt:lpstr>
      <vt:lpstr>Arial</vt:lpstr>
      <vt:lpstr>Calibri</vt:lpstr>
      <vt:lpstr>Cambria Math</vt:lpstr>
      <vt:lpstr>Impact</vt:lpstr>
      <vt:lpstr>Segoe UI Light</vt:lpstr>
      <vt:lpstr>主题5</vt:lpstr>
      <vt:lpstr>OfficePLUS</vt:lpstr>
      <vt:lpstr>MINIX1.0文件系统介绍</vt:lpstr>
      <vt:lpstr>PowerPoint 演示文稿</vt:lpstr>
      <vt:lpstr>为什么需要文件系统</vt:lpstr>
      <vt:lpstr>为什么需要文件系统</vt:lpstr>
      <vt:lpstr>为什么需要文件系统</vt:lpstr>
      <vt:lpstr>文件系统实现</vt:lpstr>
      <vt:lpstr>文件系统实现</vt:lpstr>
      <vt:lpstr>空间分配方法---连续分配</vt:lpstr>
      <vt:lpstr>空间分配方法---链式分配</vt:lpstr>
      <vt:lpstr>空间分配方法---索引分配</vt:lpstr>
      <vt:lpstr>MINIX1.0文件系统</vt:lpstr>
      <vt:lpstr>MINIX1.0 文件系统---概览图</vt:lpstr>
      <vt:lpstr>MINIX1.0 文件系统---引导块</vt:lpstr>
      <vt:lpstr>MINIX1.0 文件系统---超级块数据结构&amp;位图</vt:lpstr>
      <vt:lpstr>MINIX1.0 文件系统---i节点数据结构</vt:lpstr>
      <vt:lpstr>MINIX1.0 文件系统---大文件存储：一次/二次间接块</vt:lpstr>
      <vt:lpstr>MINIX1.0 文件系统---通过目录寻找文件</vt:lpstr>
      <vt:lpstr>MINIX1.0 文件系统---通过目录寻找文件</vt:lpstr>
      <vt:lpstr>MINIX1.0 文件系统---通过目录寻找文件</vt:lpstr>
      <vt:lpstr>MINIX1.0 文件系统---通过目录寻找文件</vt:lpstr>
      <vt:lpstr>总结</vt:lpstr>
      <vt:lpstr>Thanks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man Napping</cp:lastModifiedBy>
  <cp:revision>87</cp:revision>
  <cp:lastPrinted>2017-12-07T16:00:00Z</cp:lastPrinted>
  <dcterms:created xsi:type="dcterms:W3CDTF">2017-12-07T16:00:00Z</dcterms:created>
  <dcterms:modified xsi:type="dcterms:W3CDTF">2020-12-07T12:39:04Z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v-yunxl@microsoft.com</vt:lpwstr>
  </property>
  <property fmtid="{D5CDD505-2E9C-101B-9397-08002B2CF9AE}" pid="6" name="MSIP_Label_f42aa342-8706-4288-bd11-ebb85995028c_SetDate">
    <vt:lpwstr>2018-10-23T07:59:33.2016096Z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